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63" r:id="rId2"/>
    <p:sldId id="256" r:id="rId3"/>
    <p:sldId id="264" r:id="rId4"/>
    <p:sldId id="276" r:id="rId5"/>
    <p:sldId id="259" r:id="rId6"/>
    <p:sldId id="265" r:id="rId7"/>
    <p:sldId id="257" r:id="rId8"/>
    <p:sldId id="266" r:id="rId9"/>
    <p:sldId id="270" r:id="rId10"/>
    <p:sldId id="260" r:id="rId11"/>
    <p:sldId id="261" r:id="rId12"/>
    <p:sldId id="274" r:id="rId13"/>
    <p:sldId id="268" r:id="rId14"/>
    <p:sldId id="273" r:id="rId15"/>
    <p:sldId id="267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jakub\mimo\soc\2019\cp%20opava\CP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jakub\mimo\soc\2019\cp%20opava\CP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jakub\mimo\soc\2019\cp%20opava\CP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jakub\mimo\soc\2019\cp%20opava\CP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jakub\mimo\soc\2019\cp%20opava\CP2019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jakub\mimo\soc\2019\cp%20opava\CP2019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jakub\mimo\soc\2019\cp%20opava\CP2019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47625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 w="9525">
                <a:solidFill>
                  <a:srgbClr val="002060"/>
                </a:solidFill>
                <a:round/>
              </a:ln>
              <a:effectLst/>
            </c:spPr>
          </c:marker>
          <c:xVal>
            <c:numRef>
              <c:f>Obory!$B$2:$B$10</c:f>
              <c:numCache>
                <c:formatCode>General</c:formatCode>
                <c:ptCount val="9"/>
                <c:pt idx="0">
                  <c:v>2019</c:v>
                </c:pt>
                <c:pt idx="1">
                  <c:v>2018</c:v>
                </c:pt>
                <c:pt idx="2">
                  <c:v>2017</c:v>
                </c:pt>
                <c:pt idx="3">
                  <c:v>2016</c:v>
                </c:pt>
                <c:pt idx="4">
                  <c:v>2015</c:v>
                </c:pt>
                <c:pt idx="5">
                  <c:v>2014</c:v>
                </c:pt>
                <c:pt idx="6">
                  <c:v>2013</c:v>
                </c:pt>
                <c:pt idx="7">
                  <c:v>2012</c:v>
                </c:pt>
                <c:pt idx="8">
                  <c:v>2011</c:v>
                </c:pt>
              </c:numCache>
            </c:numRef>
          </c:xVal>
          <c:yVal>
            <c:numRef>
              <c:f>Obory!$C$2:$C$10</c:f>
              <c:numCache>
                <c:formatCode>General</c:formatCode>
                <c:ptCount val="9"/>
                <c:pt idx="0">
                  <c:v>1548</c:v>
                </c:pt>
                <c:pt idx="1">
                  <c:v>1692</c:v>
                </c:pt>
                <c:pt idx="2">
                  <c:v>1479</c:v>
                </c:pt>
                <c:pt idx="3">
                  <c:v>1533</c:v>
                </c:pt>
                <c:pt idx="4">
                  <c:v>1560</c:v>
                </c:pt>
                <c:pt idx="5">
                  <c:v>1509</c:v>
                </c:pt>
                <c:pt idx="6">
                  <c:v>1414</c:v>
                </c:pt>
                <c:pt idx="7">
                  <c:v>1263</c:v>
                </c:pt>
                <c:pt idx="8">
                  <c:v>1276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8BC-49D4-8C28-5E30434D11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8382192"/>
        <c:axId val="232091328"/>
      </c:scatterChart>
      <c:valAx>
        <c:axId val="178382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32091328"/>
        <c:crosses val="autoZero"/>
        <c:crossBetween val="midCat"/>
        <c:majorUnit val="1"/>
      </c:valAx>
      <c:valAx>
        <c:axId val="232091328"/>
        <c:scaling>
          <c:orientation val="minMax"/>
          <c:min val="1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83821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800" b="1" dirty="0">
                <a:solidFill>
                  <a:srgbClr val="FF0000"/>
                </a:solidFill>
              </a:rPr>
              <a:t>Počet přihlášených prací podle</a:t>
            </a:r>
            <a:r>
              <a:rPr lang="cs-CZ" sz="2800" b="1" baseline="0" dirty="0">
                <a:solidFill>
                  <a:srgbClr val="FF0000"/>
                </a:solidFill>
              </a:rPr>
              <a:t> krajů</a:t>
            </a:r>
            <a:endParaRPr lang="cs-CZ" sz="2800" b="1" dirty="0">
              <a:solidFill>
                <a:srgbClr val="FF0000"/>
              </a:solidFill>
            </a:endParaRPr>
          </a:p>
          <a:p>
            <a:pPr>
              <a:defRPr sz="2800"/>
            </a:pPr>
            <a:r>
              <a:rPr lang="cs-CZ" sz="2800" b="1" baseline="0" dirty="0" smtClean="0">
                <a:solidFill>
                  <a:srgbClr val="FF0000"/>
                </a:solidFill>
              </a:rPr>
              <a:t>v roce 2019 absolutně</a:t>
            </a:r>
            <a:endParaRPr lang="cs-CZ" sz="2800" b="1" baseline="0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14959320363581002"/>
          <c:y val="2.56529394993595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318-4B90-AF7E-22EE614D3EE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318-4B90-AF7E-22EE614D3EE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318-4B90-AF7E-22EE614D3EE0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318-4B90-AF7E-22EE614D3EE0}"/>
              </c:ext>
            </c:extLst>
          </c:dPt>
          <c:dPt>
            <c:idx val="9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318-4B90-AF7E-22EE614D3EE0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318-4B90-AF7E-22EE614D3EE0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3318-4B90-AF7E-22EE614D3EE0}"/>
              </c:ext>
            </c:extLst>
          </c:dPt>
          <c:cat>
            <c:strRef>
              <c:f>Kraje!$A$2:$A$15</c:f>
              <c:strCache>
                <c:ptCount val="14"/>
                <c:pt idx="0">
                  <c:v>Jihomoravský</c:v>
                </c:pt>
                <c:pt idx="1">
                  <c:v>Moravskoslezský</c:v>
                </c:pt>
                <c:pt idx="2">
                  <c:v>Zlínský</c:v>
                </c:pt>
                <c:pt idx="3">
                  <c:v>Plzeňský</c:v>
                </c:pt>
                <c:pt idx="4">
                  <c:v>Vysočina</c:v>
                </c:pt>
                <c:pt idx="5">
                  <c:v>Jihočeský</c:v>
                </c:pt>
                <c:pt idx="6">
                  <c:v>Olomoucký</c:v>
                </c:pt>
                <c:pt idx="7">
                  <c:v>Praha</c:v>
                </c:pt>
                <c:pt idx="8">
                  <c:v>Liberecký</c:v>
                </c:pt>
                <c:pt idx="9">
                  <c:v>Ústecký</c:v>
                </c:pt>
                <c:pt idx="10">
                  <c:v>Středočeský</c:v>
                </c:pt>
                <c:pt idx="11">
                  <c:v>Královéhradecký</c:v>
                </c:pt>
                <c:pt idx="12">
                  <c:v>Pardubický</c:v>
                </c:pt>
                <c:pt idx="13">
                  <c:v>Karlovarský</c:v>
                </c:pt>
              </c:strCache>
            </c:strRef>
          </c:cat>
          <c:val>
            <c:numRef>
              <c:f>Kraje!$B$2:$B$15</c:f>
              <c:numCache>
                <c:formatCode>General</c:formatCode>
                <c:ptCount val="14"/>
                <c:pt idx="0">
                  <c:v>297</c:v>
                </c:pt>
                <c:pt idx="1">
                  <c:v>187</c:v>
                </c:pt>
                <c:pt idx="2">
                  <c:v>137</c:v>
                </c:pt>
                <c:pt idx="3">
                  <c:v>110</c:v>
                </c:pt>
                <c:pt idx="4">
                  <c:v>102</c:v>
                </c:pt>
                <c:pt idx="5">
                  <c:v>100</c:v>
                </c:pt>
                <c:pt idx="6">
                  <c:v>97</c:v>
                </c:pt>
                <c:pt idx="7">
                  <c:v>93</c:v>
                </c:pt>
                <c:pt idx="8">
                  <c:v>85</c:v>
                </c:pt>
                <c:pt idx="9">
                  <c:v>84</c:v>
                </c:pt>
                <c:pt idx="10">
                  <c:v>82</c:v>
                </c:pt>
                <c:pt idx="11">
                  <c:v>77</c:v>
                </c:pt>
                <c:pt idx="12">
                  <c:v>72</c:v>
                </c:pt>
                <c:pt idx="1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318-4B90-AF7E-22EE614D3E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2337488"/>
        <c:axId val="232337880"/>
      </c:barChart>
      <c:catAx>
        <c:axId val="23233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32337880"/>
        <c:crosses val="autoZero"/>
        <c:auto val="1"/>
        <c:lblAlgn val="ctr"/>
        <c:lblOffset val="100"/>
        <c:noMultiLvlLbl val="0"/>
      </c:catAx>
      <c:valAx>
        <c:axId val="232337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32337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cs-CZ" sz="3200" b="1" i="0" baseline="0" dirty="0">
                <a:solidFill>
                  <a:srgbClr val="FF0000"/>
                </a:solidFill>
                <a:effectLst/>
              </a:rPr>
              <a:t>Počet přihlášených prací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cs-CZ" sz="3200" b="1" i="0" baseline="0" dirty="0" smtClean="0">
                <a:solidFill>
                  <a:srgbClr val="FF0000"/>
                </a:solidFill>
                <a:effectLst/>
              </a:rPr>
              <a:t>v roce 2019 na </a:t>
            </a:r>
            <a:r>
              <a:rPr lang="cs-CZ" sz="3200" b="1" i="0" baseline="0" dirty="0">
                <a:solidFill>
                  <a:srgbClr val="FF0000"/>
                </a:solidFill>
                <a:effectLst/>
              </a:rPr>
              <a:t>100 000 obyvatel</a:t>
            </a:r>
            <a:endParaRPr lang="cs-CZ" sz="3200" b="1" dirty="0">
              <a:solidFill>
                <a:srgbClr val="FF0000"/>
              </a:solidFill>
              <a:effectLst/>
            </a:endParaRPr>
          </a:p>
        </c:rich>
      </c:tx>
      <c:layout>
        <c:manualLayout>
          <c:xMode val="edge"/>
          <c:yMode val="edge"/>
          <c:x val="0.24908333333333332"/>
          <c:y val="1.85185185185185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32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728-46A7-9BF2-BBAAB94AEFCE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728-46A7-9BF2-BBAAB94AEFCE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728-46A7-9BF2-BBAAB94AEFCE}"/>
              </c:ext>
            </c:extLst>
          </c:dPt>
          <c:cat>
            <c:strRef>
              <c:f>Kraje!$K$2:$K$15</c:f>
              <c:strCache>
                <c:ptCount val="14"/>
                <c:pt idx="0">
                  <c:v>Jihomoravský</c:v>
                </c:pt>
                <c:pt idx="1">
                  <c:v>Zlínský</c:v>
                </c:pt>
                <c:pt idx="2">
                  <c:v>Vysočina</c:v>
                </c:pt>
                <c:pt idx="3">
                  <c:v>Liberecký</c:v>
                </c:pt>
                <c:pt idx="4">
                  <c:v>Plzeňský</c:v>
                </c:pt>
                <c:pt idx="5">
                  <c:v>Jihočeský</c:v>
                </c:pt>
                <c:pt idx="6">
                  <c:v>Olomoucký</c:v>
                </c:pt>
                <c:pt idx="7">
                  <c:v>Moravskoslezský</c:v>
                </c:pt>
                <c:pt idx="8">
                  <c:v>Pardubický</c:v>
                </c:pt>
                <c:pt idx="9">
                  <c:v>Královéhradecký</c:v>
                </c:pt>
                <c:pt idx="10">
                  <c:v>Ústecký</c:v>
                </c:pt>
                <c:pt idx="11">
                  <c:v>Karlovarský</c:v>
                </c:pt>
                <c:pt idx="12">
                  <c:v>Praha</c:v>
                </c:pt>
                <c:pt idx="13">
                  <c:v>Středočeský</c:v>
                </c:pt>
              </c:strCache>
            </c:strRef>
          </c:cat>
          <c:val>
            <c:numRef>
              <c:f>Kraje!$L$2:$L$15</c:f>
              <c:numCache>
                <c:formatCode>General</c:formatCode>
                <c:ptCount val="14"/>
                <c:pt idx="0">
                  <c:v>25.389215823721905</c:v>
                </c:pt>
                <c:pt idx="1">
                  <c:v>23.202288389202298</c:v>
                </c:pt>
                <c:pt idx="2">
                  <c:v>19.893627602993405</c:v>
                </c:pt>
                <c:pt idx="3">
                  <c:v>19.350638115748687</c:v>
                </c:pt>
                <c:pt idx="4">
                  <c:v>19.140620921742702</c:v>
                </c:pt>
                <c:pt idx="5">
                  <c:v>15.687258808395821</c:v>
                </c:pt>
                <c:pt idx="6">
                  <c:v>15.157528916502329</c:v>
                </c:pt>
                <c:pt idx="7">
                  <c:v>15.129107107605977</c:v>
                </c:pt>
                <c:pt idx="8">
                  <c:v>14.249384011003691</c:v>
                </c:pt>
                <c:pt idx="9">
                  <c:v>13.85682124520635</c:v>
                </c:pt>
                <c:pt idx="10">
                  <c:v>10.11596021537361</c:v>
                </c:pt>
                <c:pt idx="11">
                  <c:v>8.0581475930313147</c:v>
                </c:pt>
                <c:pt idx="12">
                  <c:v>7.2294832318744024</c:v>
                </c:pt>
                <c:pt idx="13">
                  <c:v>6.0615244734050613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728-46A7-9BF2-BBAAB94AEF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32338664"/>
        <c:axId val="232339056"/>
      </c:barChart>
      <c:lineChart>
        <c:grouping val="standard"/>
        <c:varyColors val="0"/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Kraje!$K$2:$K$15</c:f>
              <c:strCache>
                <c:ptCount val="14"/>
                <c:pt idx="0">
                  <c:v>Jihomoravský</c:v>
                </c:pt>
                <c:pt idx="1">
                  <c:v>Zlínský</c:v>
                </c:pt>
                <c:pt idx="2">
                  <c:v>Vysočina</c:v>
                </c:pt>
                <c:pt idx="3">
                  <c:v>Liberecký</c:v>
                </c:pt>
                <c:pt idx="4">
                  <c:v>Plzeňský</c:v>
                </c:pt>
                <c:pt idx="5">
                  <c:v>Jihočeský</c:v>
                </c:pt>
                <c:pt idx="6">
                  <c:v>Olomoucký</c:v>
                </c:pt>
                <c:pt idx="7">
                  <c:v>Moravskoslezský</c:v>
                </c:pt>
                <c:pt idx="8">
                  <c:v>Pardubický</c:v>
                </c:pt>
                <c:pt idx="9">
                  <c:v>Královéhradecký</c:v>
                </c:pt>
                <c:pt idx="10">
                  <c:v>Ústecký</c:v>
                </c:pt>
                <c:pt idx="11">
                  <c:v>Karlovarský</c:v>
                </c:pt>
                <c:pt idx="12">
                  <c:v>Praha</c:v>
                </c:pt>
                <c:pt idx="13">
                  <c:v>Středočeský</c:v>
                </c:pt>
              </c:strCache>
            </c:strRef>
          </c:cat>
          <c:val>
            <c:numRef>
              <c:f>Kraje!$M$2:$M$15</c:f>
              <c:numCache>
                <c:formatCode>General</c:formatCode>
                <c:ptCount val="14"/>
                <c:pt idx="0">
                  <c:v>14.547310805550756</c:v>
                </c:pt>
                <c:pt idx="1">
                  <c:v>14.547310805550756</c:v>
                </c:pt>
                <c:pt idx="2">
                  <c:v>14.547310805550756</c:v>
                </c:pt>
                <c:pt idx="3">
                  <c:v>14.547310805550756</c:v>
                </c:pt>
                <c:pt idx="4">
                  <c:v>14.547310805550756</c:v>
                </c:pt>
                <c:pt idx="5">
                  <c:v>14.547310805550756</c:v>
                </c:pt>
                <c:pt idx="6">
                  <c:v>14.547310805550756</c:v>
                </c:pt>
                <c:pt idx="7">
                  <c:v>14.547310805550756</c:v>
                </c:pt>
                <c:pt idx="8">
                  <c:v>14.547310805550756</c:v>
                </c:pt>
                <c:pt idx="9">
                  <c:v>14.547310805550756</c:v>
                </c:pt>
                <c:pt idx="10">
                  <c:v>14.547310805550756</c:v>
                </c:pt>
                <c:pt idx="11">
                  <c:v>14.547310805550756</c:v>
                </c:pt>
                <c:pt idx="12">
                  <c:v>14.547310805550756</c:v>
                </c:pt>
                <c:pt idx="13">
                  <c:v>14.547310805550756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728-46A7-9BF2-BBAAB94AEF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2338664"/>
        <c:axId val="232339056"/>
      </c:lineChart>
      <c:catAx>
        <c:axId val="232338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32339056"/>
        <c:crosses val="autoZero"/>
        <c:auto val="1"/>
        <c:lblAlgn val="ctr"/>
        <c:lblOffset val="100"/>
        <c:noMultiLvlLbl val="0"/>
      </c:catAx>
      <c:valAx>
        <c:axId val="232339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32338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6782345192597361"/>
          <c:y val="2.6612149541611917E-2"/>
          <c:w val="0.40312550578589529"/>
          <c:h val="0.9082766642499202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1-2D02-44B3-ABDD-0DF3E842B4D5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3-2D02-44B3-ABDD-0DF3E842B4D5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5-2D02-44B3-ABDD-0DF3E842B4D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7-2D02-44B3-ABDD-0DF3E842B4D5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9-2D02-44B3-ABDD-0DF3E842B4D5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B-2D02-44B3-ABDD-0DF3E842B4D5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D-2D02-44B3-ABDD-0DF3E842B4D5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0F-2D02-44B3-ABDD-0DF3E842B4D5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11-2D02-44B3-ABDD-0DF3E842B4D5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13-2D02-44B3-ABDD-0DF3E842B4D5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15-2D02-44B3-ABDD-0DF3E842B4D5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17-2D02-44B3-ABDD-0DF3E842B4D5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19-2D02-44B3-ABDD-0DF3E842B4D5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1B-2D02-44B3-ABDD-0DF3E842B4D5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1D-2D02-44B3-ABDD-0DF3E842B4D5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  <c:extLst>
              <c:ext xmlns:c16="http://schemas.microsoft.com/office/drawing/2014/chart" uri="{C3380CC4-5D6E-409C-BE32-E72D297353CC}">
                <c16:uniqueId val="{0000001F-2D02-44B3-ABDD-0DF3E842B4D5}"/>
              </c:ext>
            </c:extLst>
          </c:dPt>
          <c:cat>
            <c:strRef>
              <c:f>Obory!$N$2:$N$19</c:f>
              <c:strCache>
                <c:ptCount val="18"/>
                <c:pt idx="0">
                  <c:v>Informatika</c:v>
                </c:pt>
                <c:pt idx="1">
                  <c:v>Filosofie, politologie a ostatní humanitní a společenskovědní obory</c:v>
                </c:pt>
                <c:pt idx="2">
                  <c:v>Historie</c:v>
                </c:pt>
                <c:pt idx="3">
                  <c:v>Teorie kultury, umění a umělecké tvorby</c:v>
                </c:pt>
                <c:pt idx="4">
                  <c:v>Pedagogika, psychologie, sociologie a problematika volného času</c:v>
                </c:pt>
                <c:pt idx="5">
                  <c:v>Ekonomika a řízení</c:v>
                </c:pt>
                <c:pt idx="6">
                  <c:v>Tvorba učebních pomůcek, didaktická technologie</c:v>
                </c:pt>
                <c:pt idx="7">
                  <c:v>Stavebnictví, architektura a design interiérů</c:v>
                </c:pt>
                <c:pt idx="8">
                  <c:v>Elektrotechnika, elektronika a telekomunikace</c:v>
                </c:pt>
                <c:pt idx="9">
                  <c:v>Strojírenství, hutnictví, doprava a průmyslový design</c:v>
                </c:pt>
                <c:pt idx="10">
                  <c:v>Ochrana a tvorba životního prostředí</c:v>
                </c:pt>
                <c:pt idx="11">
                  <c:v>Zemědělství, potravinářství, lesní a vodní hospodářství</c:v>
                </c:pt>
                <c:pt idx="12">
                  <c:v>Zdravotnictví</c:v>
                </c:pt>
                <c:pt idx="13">
                  <c:v>Geologie, geografie</c:v>
                </c:pt>
                <c:pt idx="14">
                  <c:v>Biologie</c:v>
                </c:pt>
                <c:pt idx="15">
                  <c:v>Chemie</c:v>
                </c:pt>
                <c:pt idx="16">
                  <c:v>Fyzika</c:v>
                </c:pt>
                <c:pt idx="17">
                  <c:v>Matematika a statistika</c:v>
                </c:pt>
              </c:strCache>
            </c:strRef>
          </c:cat>
          <c:val>
            <c:numRef>
              <c:f>Obory!$O$2:$O$19</c:f>
              <c:numCache>
                <c:formatCode>General</c:formatCode>
                <c:ptCount val="18"/>
                <c:pt idx="0">
                  <c:v>116</c:v>
                </c:pt>
                <c:pt idx="1">
                  <c:v>75</c:v>
                </c:pt>
                <c:pt idx="2">
                  <c:v>74</c:v>
                </c:pt>
                <c:pt idx="3">
                  <c:v>51</c:v>
                </c:pt>
                <c:pt idx="4">
                  <c:v>163</c:v>
                </c:pt>
                <c:pt idx="5">
                  <c:v>51</c:v>
                </c:pt>
                <c:pt idx="6">
                  <c:v>101</c:v>
                </c:pt>
                <c:pt idx="7">
                  <c:v>44</c:v>
                </c:pt>
                <c:pt idx="8">
                  <c:v>119</c:v>
                </c:pt>
                <c:pt idx="9">
                  <c:v>101</c:v>
                </c:pt>
                <c:pt idx="10">
                  <c:v>94</c:v>
                </c:pt>
                <c:pt idx="11">
                  <c:v>109</c:v>
                </c:pt>
                <c:pt idx="12">
                  <c:v>115</c:v>
                </c:pt>
                <c:pt idx="13">
                  <c:v>25</c:v>
                </c:pt>
                <c:pt idx="14">
                  <c:v>113</c:v>
                </c:pt>
                <c:pt idx="15">
                  <c:v>87</c:v>
                </c:pt>
                <c:pt idx="16">
                  <c:v>73</c:v>
                </c:pt>
                <c:pt idx="17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2D02-44B3-ABDD-0DF3E842B4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32092112"/>
        <c:axId val="232092504"/>
      </c:barChart>
      <c:catAx>
        <c:axId val="232092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32092504"/>
        <c:crosses val="autoZero"/>
        <c:auto val="1"/>
        <c:lblAlgn val="ctr"/>
        <c:lblOffset val="100"/>
        <c:noMultiLvlLbl val="0"/>
      </c:catAx>
      <c:valAx>
        <c:axId val="232092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32092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7.8703703703703706E-2"/>
          <c:w val="0.9536842105263158"/>
          <c:h val="0.7418740886555846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A2B-4444-A46F-6F04674BB6F5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A2B-4444-A46F-6F04674BB6F5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A2B-4444-A46F-6F04674BB6F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Obory!$N$22:$N$24</c:f>
              <c:strCache>
                <c:ptCount val="3"/>
                <c:pt idx="0">
                  <c:v>Přírodovědné</c:v>
                </c:pt>
                <c:pt idx="1">
                  <c:v>Technické</c:v>
                </c:pt>
                <c:pt idx="2">
                  <c:v>Společenskovědní</c:v>
                </c:pt>
              </c:strCache>
            </c:strRef>
          </c:cat>
          <c:val>
            <c:numRef>
              <c:f>Obory!$O$22:$O$24</c:f>
              <c:numCache>
                <c:formatCode>General</c:formatCode>
                <c:ptCount val="3"/>
                <c:pt idx="0">
                  <c:v>653</c:v>
                </c:pt>
                <c:pt idx="1">
                  <c:v>380</c:v>
                </c:pt>
                <c:pt idx="2">
                  <c:v>515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A2B-4444-A46F-6F04674BB6F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2E6-4A4F-8F3A-8E476FADDB64}"/>
              </c:ext>
            </c:extLst>
          </c:dPt>
          <c:cat>
            <c:numRef>
              <c:f>Absence!$A$9:$A$19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Absence!$B$9:$B$19</c:f>
              <c:numCache>
                <c:formatCode>General</c:formatCode>
                <c:ptCount val="11"/>
                <c:pt idx="0">
                  <c:v>33</c:v>
                </c:pt>
                <c:pt idx="1">
                  <c:v>22</c:v>
                </c:pt>
                <c:pt idx="2">
                  <c:v>15</c:v>
                </c:pt>
                <c:pt idx="3">
                  <c:v>25</c:v>
                </c:pt>
                <c:pt idx="4">
                  <c:v>30</c:v>
                </c:pt>
                <c:pt idx="5">
                  <c:v>18</c:v>
                </c:pt>
                <c:pt idx="6">
                  <c:v>24</c:v>
                </c:pt>
                <c:pt idx="7">
                  <c:v>16</c:v>
                </c:pt>
                <c:pt idx="8">
                  <c:v>30</c:v>
                </c:pt>
                <c:pt idx="9">
                  <c:v>35</c:v>
                </c:pt>
                <c:pt idx="1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E6-4A4F-8F3A-8E476FADDB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2340232"/>
        <c:axId val="232340624"/>
      </c:barChart>
      <c:catAx>
        <c:axId val="232340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32340624"/>
        <c:crosses val="autoZero"/>
        <c:auto val="1"/>
        <c:lblAlgn val="ctr"/>
        <c:lblOffset val="100"/>
        <c:noMultiLvlLbl val="0"/>
      </c:catAx>
      <c:valAx>
        <c:axId val="232340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32340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1-AD45-4AB9-9837-0256AADA21B1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3-AD45-4AB9-9837-0256AADA21B1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5-AD45-4AB9-9837-0256AADA21B1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7-AD45-4AB9-9837-0256AADA21B1}"/>
              </c:ext>
            </c:extLst>
          </c:dPt>
          <c:dPt>
            <c:idx val="1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  <c:extLst>
              <c:ext xmlns:c16="http://schemas.microsoft.com/office/drawing/2014/chart" uri="{C3380CC4-5D6E-409C-BE32-E72D297353CC}">
                <c16:uniqueId val="{00000009-AD45-4AB9-9837-0256AADA21B1}"/>
              </c:ext>
            </c:extLst>
          </c:dPt>
          <c:cat>
            <c:strRef>
              <c:f>'Kraje umístění'!$B$2:$B$15</c:f>
              <c:strCache>
                <c:ptCount val="14"/>
                <c:pt idx="0">
                  <c:v>Jihomoravský</c:v>
                </c:pt>
                <c:pt idx="1">
                  <c:v>Praha</c:v>
                </c:pt>
                <c:pt idx="2">
                  <c:v>Pardubický</c:v>
                </c:pt>
                <c:pt idx="3">
                  <c:v>Vysočina</c:v>
                </c:pt>
                <c:pt idx="4">
                  <c:v>Olomoucký</c:v>
                </c:pt>
                <c:pt idx="5">
                  <c:v>Plzeňský</c:v>
                </c:pt>
                <c:pt idx="6">
                  <c:v>Moravskoslezský</c:v>
                </c:pt>
                <c:pt idx="7">
                  <c:v>Jihočeský</c:v>
                </c:pt>
                <c:pt idx="8">
                  <c:v>Královéhradecký</c:v>
                </c:pt>
                <c:pt idx="9">
                  <c:v>Zlínský</c:v>
                </c:pt>
                <c:pt idx="10">
                  <c:v>Karlovarský</c:v>
                </c:pt>
                <c:pt idx="11">
                  <c:v>Ústecký</c:v>
                </c:pt>
                <c:pt idx="12">
                  <c:v>Liberecký</c:v>
                </c:pt>
                <c:pt idx="13">
                  <c:v>Středočeský</c:v>
                </c:pt>
              </c:strCache>
            </c:strRef>
          </c:cat>
          <c:val>
            <c:numRef>
              <c:f>'Kraje umístění'!$C$2:$C$15</c:f>
              <c:numCache>
                <c:formatCode>General</c:formatCode>
                <c:ptCount val="14"/>
                <c:pt idx="0">
                  <c:v>26</c:v>
                </c:pt>
                <c:pt idx="1">
                  <c:v>12</c:v>
                </c:pt>
                <c:pt idx="2">
                  <c:v>9</c:v>
                </c:pt>
                <c:pt idx="3">
                  <c:v>8</c:v>
                </c:pt>
                <c:pt idx="4">
                  <c:v>8</c:v>
                </c:pt>
                <c:pt idx="5">
                  <c:v>7</c:v>
                </c:pt>
                <c:pt idx="6">
                  <c:v>7</c:v>
                </c:pt>
                <c:pt idx="7">
                  <c:v>6</c:v>
                </c:pt>
                <c:pt idx="8">
                  <c:v>6</c:v>
                </c:pt>
                <c:pt idx="9">
                  <c:v>6</c:v>
                </c:pt>
                <c:pt idx="10">
                  <c:v>5</c:v>
                </c:pt>
                <c:pt idx="11">
                  <c:v>4</c:v>
                </c:pt>
                <c:pt idx="12">
                  <c:v>3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D45-4AB9-9837-0256AADA21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2337096"/>
        <c:axId val="232904072"/>
      </c:barChart>
      <c:catAx>
        <c:axId val="232337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32904072"/>
        <c:crosses val="autoZero"/>
        <c:auto val="1"/>
        <c:lblAlgn val="ctr"/>
        <c:lblOffset val="100"/>
        <c:noMultiLvlLbl val="0"/>
      </c:catAx>
      <c:valAx>
        <c:axId val="232904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32337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852-0E95-4959-9F3E-1C8CDBCCE783}" type="datetimeFigureOut">
              <a:rPr lang="cs-CZ" smtClean="0"/>
              <a:t>22.08.2019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4CF-AED2-4B4E-AB42-884A70CD5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622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852-0E95-4959-9F3E-1C8CDBCCE783}" type="datetimeFigureOut">
              <a:rPr lang="cs-CZ" smtClean="0"/>
              <a:t>22.08.2019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4CF-AED2-4B4E-AB42-884A70CD5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084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852-0E95-4959-9F3E-1C8CDBCCE783}" type="datetimeFigureOut">
              <a:rPr lang="cs-CZ" smtClean="0"/>
              <a:t>22.08.2019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4CF-AED2-4B4E-AB42-884A70CD5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002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852-0E95-4959-9F3E-1C8CDBCCE783}" type="datetimeFigureOut">
              <a:rPr lang="cs-CZ" smtClean="0"/>
              <a:t>22.08.2019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4CF-AED2-4B4E-AB42-884A70CD5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35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852-0E95-4959-9F3E-1C8CDBCCE783}" type="datetimeFigureOut">
              <a:rPr lang="cs-CZ" smtClean="0"/>
              <a:t>22.08.2019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4CF-AED2-4B4E-AB42-884A70CD5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93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852-0E95-4959-9F3E-1C8CDBCCE783}" type="datetimeFigureOut">
              <a:rPr lang="cs-CZ" smtClean="0"/>
              <a:t>22.08.2019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4CF-AED2-4B4E-AB42-884A70CD5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98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852-0E95-4959-9F3E-1C8CDBCCE783}" type="datetimeFigureOut">
              <a:rPr lang="cs-CZ" smtClean="0"/>
              <a:t>22.08.2019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4CF-AED2-4B4E-AB42-884A70CD5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82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852-0E95-4959-9F3E-1C8CDBCCE783}" type="datetimeFigureOut">
              <a:rPr lang="cs-CZ" smtClean="0"/>
              <a:t>22.08.2019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4CF-AED2-4B4E-AB42-884A70CD5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63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852-0E95-4959-9F3E-1C8CDBCCE783}" type="datetimeFigureOut">
              <a:rPr lang="cs-CZ" smtClean="0"/>
              <a:t>22.08.2019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4CF-AED2-4B4E-AB42-884A70CD5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13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852-0E95-4959-9F3E-1C8CDBCCE783}" type="datetimeFigureOut">
              <a:rPr lang="cs-CZ" smtClean="0"/>
              <a:t>22.08.2019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4CF-AED2-4B4E-AB42-884A70CD5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362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852-0E95-4959-9F3E-1C8CDBCCE783}" type="datetimeFigureOut">
              <a:rPr lang="cs-CZ" smtClean="0"/>
              <a:t>22.08.2019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54CF-AED2-4B4E-AB42-884A70CD5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4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FC852-0E95-4959-9F3E-1C8CDBCCE783}" type="datetimeFigureOut">
              <a:rPr lang="cs-CZ" smtClean="0"/>
              <a:t>22.08.2019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154CF-AED2-4B4E-AB42-884A70CD55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02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z/url?sa=i&amp;rct=j&amp;q=&amp;esrc=s&amp;source=images&amp;cd=&amp;cad=rja&amp;uact=8&amp;ved=0CAcQjRw&amp;url=http://www.naseinfo.cz/stavby-a-stavebnictvi/vyplne-otvoru/dvere/jake-nove-dvere&amp;ei=bDyFVen0M6qt7Aa2o4HQAQ&amp;bvm=bv.96339352,d.d24&amp;psig=AFQjCNF2znS6XMUGNMVGgbbfM4IuV2o78w&amp;ust=143488149586590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560" y="1268760"/>
            <a:ext cx="799288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200" b="1" dirty="0" smtClean="0">
                <a:solidFill>
                  <a:srgbClr val="FF0000"/>
                </a:solidFill>
              </a:rPr>
              <a:t>Hodnocení</a:t>
            </a:r>
          </a:p>
          <a:p>
            <a:pPr algn="ctr"/>
            <a:r>
              <a:rPr lang="cs-CZ" sz="7200" b="1" dirty="0" smtClean="0">
                <a:solidFill>
                  <a:srgbClr val="FF0000"/>
                </a:solidFill>
              </a:rPr>
              <a:t> 41. ročníku SOČ</a:t>
            </a:r>
          </a:p>
          <a:p>
            <a:pPr algn="ctr"/>
            <a:endParaRPr lang="cs-CZ" sz="4400" b="1" dirty="0">
              <a:solidFill>
                <a:srgbClr val="FF0000"/>
              </a:solidFill>
            </a:endParaRPr>
          </a:p>
          <a:p>
            <a:pPr algn="ctr"/>
            <a:r>
              <a:rPr lang="cs-CZ" sz="4400" b="1" dirty="0" smtClean="0">
                <a:solidFill>
                  <a:srgbClr val="FF0000"/>
                </a:solidFill>
              </a:rPr>
              <a:t>Jakub Fischer</a:t>
            </a:r>
          </a:p>
          <a:p>
            <a:pPr algn="ctr"/>
            <a:r>
              <a:rPr lang="cs-CZ" sz="4400" b="1" dirty="0" smtClean="0">
                <a:solidFill>
                  <a:srgbClr val="FF0000"/>
                </a:solidFill>
              </a:rPr>
              <a:t>Ústřední porota SOČ</a:t>
            </a:r>
            <a:endParaRPr lang="cs-CZ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65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129244"/>
            <a:ext cx="9143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FF0000"/>
                </a:solidFill>
              </a:rPr>
              <a:t>Hodnocení odbornými porotami</a:t>
            </a:r>
            <a:endParaRPr lang="cs-CZ" sz="4800" b="1" dirty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1052736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Prezentace</a:t>
            </a:r>
            <a:r>
              <a:rPr lang="cs-CZ" sz="2400" b="1" dirty="0"/>
              <a:t>, včetně vizuálních pomůcek, kvality projevu, </a:t>
            </a:r>
            <a:r>
              <a:rPr lang="cs-CZ" sz="2400" b="1" dirty="0" smtClean="0"/>
              <a:t>vystupování</a:t>
            </a:r>
          </a:p>
          <a:p>
            <a:r>
              <a:rPr lang="cs-CZ" sz="2400" b="1" dirty="0" smtClean="0"/>
              <a:t>	</a:t>
            </a:r>
            <a:endParaRPr lang="cs-CZ" b="1" dirty="0"/>
          </a:p>
          <a:p>
            <a:endParaRPr lang="cs-CZ" sz="2400" b="1" dirty="0" smtClean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r>
              <a:rPr lang="cs-CZ" sz="2400" b="1" dirty="0" smtClean="0"/>
              <a:t>Obhajoba</a:t>
            </a:r>
            <a:r>
              <a:rPr lang="cs-CZ" sz="2400" b="1" dirty="0"/>
              <a:t>, včetně správnosti, věcnosti a pohotovosti odpovědí </a:t>
            </a:r>
            <a:endParaRPr lang="cs-CZ" sz="2400" b="1" dirty="0" smtClean="0"/>
          </a:p>
          <a:p>
            <a:r>
              <a:rPr lang="cs-CZ" sz="2400" b="1" dirty="0" smtClean="0"/>
              <a:t>	</a:t>
            </a:r>
          </a:p>
          <a:p>
            <a:endParaRPr lang="cs-CZ" sz="2400" b="1" dirty="0" smtClean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r>
              <a:rPr lang="cs-CZ" sz="2400" b="1" dirty="0" smtClean="0"/>
              <a:t>Odborná </a:t>
            </a:r>
            <a:r>
              <a:rPr lang="cs-CZ" sz="2400" b="1" dirty="0"/>
              <a:t>úroveň, včetně výběru témat, metodiky práce </a:t>
            </a:r>
            <a:endParaRPr lang="cs-CZ" sz="2400" b="1" dirty="0" smtClean="0"/>
          </a:p>
          <a:p>
            <a:r>
              <a:rPr lang="cs-CZ" sz="2400" b="1" dirty="0" smtClean="0"/>
              <a:t>	</a:t>
            </a:r>
          </a:p>
          <a:p>
            <a:endParaRPr lang="cs-CZ" sz="2400" b="1" dirty="0"/>
          </a:p>
          <a:p>
            <a:pPr>
              <a:spcBef>
                <a:spcPts val="1200"/>
              </a:spcBef>
            </a:pPr>
            <a:r>
              <a:rPr lang="cs-CZ" sz="2400" b="1" dirty="0" smtClean="0"/>
              <a:t>Písemná </a:t>
            </a:r>
            <a:r>
              <a:rPr lang="cs-CZ" sz="2400" b="1" dirty="0"/>
              <a:t>část, včetně úpravy, stylu, gramatiky </a:t>
            </a:r>
            <a:endParaRPr lang="cs-CZ" sz="2400" b="1" dirty="0" smtClean="0"/>
          </a:p>
          <a:p>
            <a:pPr>
              <a:spcBef>
                <a:spcPts val="1200"/>
              </a:spcBef>
            </a:pPr>
            <a:endParaRPr lang="cs-CZ" sz="2400" b="1" dirty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endParaRPr lang="cs-CZ" sz="2400" b="1" dirty="0"/>
          </a:p>
          <a:p>
            <a:pPr>
              <a:spcBef>
                <a:spcPts val="1200"/>
              </a:spcBef>
            </a:pPr>
            <a:r>
              <a:rPr lang="cs-CZ" sz="2400" b="1" dirty="0" smtClean="0"/>
              <a:t>Hodnoceno školními známkami (prostý průměr přes jednotlivé obory).</a:t>
            </a:r>
          </a:p>
          <a:p>
            <a:r>
              <a:rPr lang="cs-CZ" sz="2400" b="1" dirty="0" smtClean="0"/>
              <a:t>	</a:t>
            </a:r>
          </a:p>
          <a:p>
            <a:endParaRPr lang="cs-CZ" b="1" dirty="0" smtClean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556791"/>
            <a:ext cx="7848872" cy="745259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806104"/>
            <a:ext cx="7848872" cy="745259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4032089"/>
            <a:ext cx="7848872" cy="745259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8" y="5264023"/>
            <a:ext cx="7848872" cy="745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82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384018" y="129244"/>
            <a:ext cx="65055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FF0000"/>
                </a:solidFill>
              </a:rPr>
              <a:t>Podíl mimořádných prací</a:t>
            </a:r>
            <a:endParaRPr lang="cs-CZ" sz="4800" b="1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835696" y="1340768"/>
            <a:ext cx="63866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 smtClean="0">
                <a:solidFill>
                  <a:schemeClr val="accent1"/>
                </a:solidFill>
              </a:rPr>
              <a:t>	2019 	21 %</a:t>
            </a:r>
          </a:p>
          <a:p>
            <a:r>
              <a:rPr lang="cs-CZ" sz="3600" b="1" dirty="0"/>
              <a:t>	</a:t>
            </a:r>
            <a:r>
              <a:rPr lang="cs-CZ" sz="3600" b="1" dirty="0" smtClean="0"/>
              <a:t>2018	21 %</a:t>
            </a:r>
          </a:p>
          <a:p>
            <a:r>
              <a:rPr lang="cs-CZ" sz="3600" b="1" dirty="0">
                <a:solidFill>
                  <a:srgbClr val="00B050"/>
                </a:solidFill>
              </a:rPr>
              <a:t>	</a:t>
            </a:r>
            <a:r>
              <a:rPr lang="cs-CZ" sz="3600" b="1" dirty="0" smtClean="0"/>
              <a:t>2017	17 %</a:t>
            </a:r>
          </a:p>
          <a:p>
            <a:r>
              <a:rPr lang="cs-CZ" sz="3600" b="1" dirty="0">
                <a:solidFill>
                  <a:srgbClr val="00B050"/>
                </a:solidFill>
              </a:rPr>
              <a:t>	</a:t>
            </a:r>
            <a:r>
              <a:rPr lang="cs-CZ" sz="3600" b="1" dirty="0" smtClean="0"/>
              <a:t>2016	21 %</a:t>
            </a:r>
          </a:p>
          <a:p>
            <a:r>
              <a:rPr lang="cs-CZ" sz="3600" b="1" dirty="0">
                <a:solidFill>
                  <a:srgbClr val="00B050"/>
                </a:solidFill>
              </a:rPr>
              <a:t>	</a:t>
            </a:r>
            <a:r>
              <a:rPr lang="cs-CZ" sz="3600" b="1" dirty="0" smtClean="0"/>
              <a:t>2015	18 %</a:t>
            </a:r>
          </a:p>
          <a:p>
            <a:r>
              <a:rPr lang="cs-CZ" sz="3600" b="1" dirty="0">
                <a:solidFill>
                  <a:srgbClr val="00B050"/>
                </a:solidFill>
              </a:rPr>
              <a:t>	</a:t>
            </a:r>
            <a:r>
              <a:rPr lang="cs-CZ" sz="3600" b="1" dirty="0" smtClean="0"/>
              <a:t>2014</a:t>
            </a:r>
            <a:r>
              <a:rPr lang="cs-CZ" sz="3600" b="1" dirty="0" smtClean="0">
                <a:solidFill>
                  <a:srgbClr val="00B050"/>
                </a:solidFill>
              </a:rPr>
              <a:t>	</a:t>
            </a:r>
            <a:r>
              <a:rPr lang="cs-CZ" sz="3600" b="1" dirty="0" smtClean="0"/>
              <a:t>18 %</a:t>
            </a:r>
          </a:p>
          <a:p>
            <a:r>
              <a:rPr lang="cs-CZ" sz="3600" b="1" dirty="0" smtClean="0"/>
              <a:t>	2013	23 %</a:t>
            </a:r>
          </a:p>
          <a:p>
            <a:r>
              <a:rPr lang="cs-CZ" sz="3600" b="1" dirty="0" smtClean="0"/>
              <a:t>	2012	11 %</a:t>
            </a:r>
          </a:p>
          <a:p>
            <a:r>
              <a:rPr lang="cs-CZ" sz="3600" b="1" dirty="0" smtClean="0"/>
              <a:t>	2011	21 % </a:t>
            </a:r>
          </a:p>
        </p:txBody>
      </p:sp>
    </p:spTree>
    <p:extLst>
      <p:ext uri="{BB962C8B-B14F-4D97-AF65-F5344CB8AC3E}">
        <p14:creationId xmlns:p14="http://schemas.microsoft.com/office/powerpoint/2010/main" val="319198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331640" y="1772816"/>
            <a:ext cx="66967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>
                <a:solidFill>
                  <a:srgbClr val="FF0000"/>
                </a:solidFill>
              </a:rPr>
              <a:t>A jak letošní „</a:t>
            </a:r>
            <a:r>
              <a:rPr lang="cs-CZ" sz="6000" b="1" dirty="0" err="1" smtClean="0">
                <a:solidFill>
                  <a:srgbClr val="FF0000"/>
                </a:solidFill>
              </a:rPr>
              <a:t>SOČku</a:t>
            </a:r>
            <a:r>
              <a:rPr lang="cs-CZ" sz="6000" b="1" dirty="0" smtClean="0">
                <a:solidFill>
                  <a:srgbClr val="FF0000"/>
                </a:solidFill>
              </a:rPr>
              <a:t>“ </a:t>
            </a:r>
          </a:p>
          <a:p>
            <a:pPr algn="ctr"/>
            <a:r>
              <a:rPr lang="cs-CZ" sz="6000" b="1" dirty="0" smtClean="0">
                <a:solidFill>
                  <a:srgbClr val="FF0000"/>
                </a:solidFill>
              </a:rPr>
              <a:t>zhodnotíte vy?</a:t>
            </a:r>
            <a:endParaRPr lang="cs-CZ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18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1650" y="1495508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 smtClean="0">
                <a:solidFill>
                  <a:srgbClr val="FF0000"/>
                </a:solidFill>
              </a:rPr>
              <a:t>Poděkování</a:t>
            </a:r>
            <a:endParaRPr lang="cs-CZ" sz="9600" b="1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657455" y="248863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 smtClean="0">
                <a:solidFill>
                  <a:srgbClr val="FF0000"/>
                </a:solidFill>
              </a:rPr>
              <a:t>Poděkování</a:t>
            </a:r>
            <a:endParaRPr lang="cs-CZ" sz="96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655298" y="2892321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 smtClean="0">
                <a:solidFill>
                  <a:srgbClr val="FF0000"/>
                </a:solidFill>
              </a:rPr>
              <a:t>Poděkování</a:t>
            </a:r>
            <a:endParaRPr lang="cs-CZ" sz="96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331640" y="4194366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 smtClean="0">
                <a:solidFill>
                  <a:srgbClr val="FF0000"/>
                </a:solidFill>
              </a:rPr>
              <a:t>Poděkování</a:t>
            </a:r>
            <a:endParaRPr lang="cs-CZ" sz="96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879304" y="5373216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 smtClean="0">
                <a:solidFill>
                  <a:srgbClr val="FF0000"/>
                </a:solidFill>
              </a:rPr>
              <a:t>Poděkování</a:t>
            </a:r>
            <a:endParaRPr lang="cs-CZ" sz="9600" b="1" dirty="0">
              <a:solidFill>
                <a:srgbClr val="FF000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33929"/>
            <a:ext cx="1589974" cy="1391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96291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657455" y="248863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b="1" dirty="0" smtClean="0">
                <a:solidFill>
                  <a:srgbClr val="FF0000"/>
                </a:solidFill>
              </a:rPr>
              <a:t>Poděkování</a:t>
            </a:r>
            <a:endParaRPr lang="cs-CZ" sz="9600" b="1" dirty="0">
              <a:solidFill>
                <a:srgbClr val="FF000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33929"/>
            <a:ext cx="1589974" cy="1391227"/>
          </a:xfrm>
          <a:prstGeom prst="rect">
            <a:avLst/>
          </a:prstGeom>
        </p:spPr>
      </p:pic>
      <p:sp>
        <p:nvSpPr>
          <p:cNvPr id="9" name="Zástupný symbol pro obsah 8"/>
          <p:cNvSpPr>
            <a:spLocks noGrp="1"/>
          </p:cNvSpPr>
          <p:nvPr>
            <p:ph sz="half" idx="1"/>
          </p:nvPr>
        </p:nvSpPr>
        <p:spPr>
          <a:xfrm>
            <a:off x="611560" y="1700808"/>
            <a:ext cx="7975798" cy="5040560"/>
          </a:xfrm>
        </p:spPr>
        <p:txBody>
          <a:bodyPr>
            <a:normAutofit/>
          </a:bodyPr>
          <a:lstStyle/>
          <a:p>
            <a:r>
              <a:rPr lang="cs-CZ" dirty="0" smtClean="0"/>
              <a:t>vedoucím a konzultantům</a:t>
            </a:r>
            <a:r>
              <a:rPr lang="cs-CZ" dirty="0"/>
              <a:t> </a:t>
            </a:r>
            <a:r>
              <a:rPr lang="cs-CZ" dirty="0" smtClean="0"/>
              <a:t>prací</a:t>
            </a:r>
          </a:p>
          <a:p>
            <a:r>
              <a:rPr lang="cs-CZ" dirty="0"/>
              <a:t>autorům prací, účastníkům CP </a:t>
            </a:r>
            <a:r>
              <a:rPr lang="cs-CZ" dirty="0" smtClean="0"/>
              <a:t>SOČ (a budoucím konzultantům?)</a:t>
            </a:r>
            <a:endParaRPr lang="cs-CZ" dirty="0"/>
          </a:p>
          <a:p>
            <a:r>
              <a:rPr lang="cs-CZ" dirty="0" smtClean="0"/>
              <a:t>krajským koordinátorům</a:t>
            </a:r>
          </a:p>
          <a:p>
            <a:r>
              <a:rPr lang="cs-CZ" dirty="0" smtClean="0"/>
              <a:t>90 porotcům CP SOČ (a stovkám dalších v nižších kolech)</a:t>
            </a:r>
          </a:p>
          <a:p>
            <a:r>
              <a:rPr lang="cs-CZ" dirty="0" smtClean="0"/>
              <a:t>celému týmu místních organizátorů CP SOČ z Mendelova gymnázia a Slezské univerzity v Opavě</a:t>
            </a:r>
          </a:p>
          <a:p>
            <a:r>
              <a:rPr lang="cs-CZ" dirty="0" smtClean="0"/>
              <a:t>IT mozku CP SOČ Ing</a:t>
            </a:r>
            <a:r>
              <a:rPr lang="cs-CZ" dirty="0"/>
              <a:t>. </a:t>
            </a:r>
            <a:r>
              <a:rPr lang="cs-CZ" dirty="0" smtClean="0"/>
              <a:t>Drvotovi</a:t>
            </a:r>
            <a:endParaRPr lang="cs-CZ" dirty="0"/>
          </a:p>
          <a:p>
            <a:r>
              <a:rPr lang="cs-CZ" dirty="0" smtClean="0"/>
              <a:t>podporovatelům </a:t>
            </a:r>
            <a:r>
              <a:rPr lang="cs-CZ" dirty="0"/>
              <a:t>CP SOČ (uvedeným v brožuře)</a:t>
            </a:r>
          </a:p>
          <a:p>
            <a:r>
              <a:rPr lang="cs-CZ" dirty="0" smtClean="0"/>
              <a:t>pracovnicím NIDV Ing. Fatkové (tajemnici SOČ) a Ing. Ševcové</a:t>
            </a:r>
          </a:p>
          <a:p>
            <a:r>
              <a:rPr lang="cs-CZ" dirty="0" smtClean="0"/>
              <a:t>členům ÚK SOČ, doprovodům na zahraniční soutěže</a:t>
            </a:r>
          </a:p>
          <a:p>
            <a:r>
              <a:rPr lang="cs-CZ" dirty="0" err="1" smtClean="0"/>
              <a:t>spolubratřím</a:t>
            </a:r>
            <a:r>
              <a:rPr lang="cs-CZ" dirty="0" smtClean="0"/>
              <a:t> ve vedení SOČ (dr. Škrabal, prof. Bureš, prof. </a:t>
            </a:r>
            <a:r>
              <a:rPr lang="cs-CZ" dirty="0" err="1" smtClean="0"/>
              <a:t>Pytela</a:t>
            </a:r>
            <a:r>
              <a:rPr lang="cs-CZ" dirty="0" smtClean="0"/>
              <a:t>)</a:t>
            </a:r>
          </a:p>
          <a:p>
            <a:r>
              <a:rPr lang="cs-CZ" dirty="0" smtClean="0"/>
              <a:t>všem, kteří SOČ udržovali či udržují 41 let v chodu</a:t>
            </a:r>
          </a:p>
          <a:p>
            <a:r>
              <a:rPr lang="cs-CZ" dirty="0" smtClean="0"/>
              <a:t>a mnohým dalším, na něž jsem v této chvíli nevzpomněl.</a:t>
            </a:r>
          </a:p>
        </p:txBody>
      </p:sp>
    </p:spTree>
    <p:extLst>
      <p:ext uri="{BB962C8B-B14F-4D97-AF65-F5344CB8AC3E}">
        <p14:creationId xmlns:p14="http://schemas.microsoft.com/office/powerpoint/2010/main" val="7234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naseinfo.cz/photo/view?id=212396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052736"/>
            <a:ext cx="4010883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246" y="3432124"/>
            <a:ext cx="1312346" cy="1944216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3201339" y="2421727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0070C0"/>
                </a:solidFill>
              </a:rPr>
              <a:t>41. </a:t>
            </a:r>
            <a:r>
              <a:rPr lang="cs-CZ" sz="2400" b="1" dirty="0" smtClean="0">
                <a:solidFill>
                  <a:srgbClr val="0070C0"/>
                </a:solidFill>
              </a:rPr>
              <a:t>ročník</a:t>
            </a:r>
          </a:p>
        </p:txBody>
      </p:sp>
    </p:spTree>
    <p:extLst>
      <p:ext uri="{BB962C8B-B14F-4D97-AF65-F5344CB8AC3E}">
        <p14:creationId xmlns:p14="http://schemas.microsoft.com/office/powerpoint/2010/main" val="271205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560" y="137718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FF0000"/>
                </a:solidFill>
              </a:rPr>
              <a:t>Počet přihlášených prací do soutěže v letech 2011–2019</a:t>
            </a:r>
            <a:endParaRPr lang="cs-CZ" sz="4800" b="1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>
            <a:spLocks noChangeAspect="1"/>
          </p:cNvSpPr>
          <p:nvPr/>
        </p:nvSpPr>
        <p:spPr>
          <a:xfrm>
            <a:off x="210685" y="1988837"/>
            <a:ext cx="874903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2019  1548</a:t>
            </a:r>
          </a:p>
          <a:p>
            <a:r>
              <a:rPr lang="cs-CZ" sz="3200" b="1" dirty="0" smtClean="0"/>
              <a:t>2018  1692</a:t>
            </a:r>
          </a:p>
          <a:p>
            <a:r>
              <a:rPr lang="cs-CZ" sz="3200" b="1" dirty="0" smtClean="0"/>
              <a:t>2017  1479</a:t>
            </a:r>
          </a:p>
          <a:p>
            <a:r>
              <a:rPr lang="cs-CZ" sz="3200" b="1" dirty="0" smtClean="0"/>
              <a:t>2016  1533</a:t>
            </a:r>
            <a:r>
              <a:rPr lang="cs-CZ" sz="3200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cs-CZ" sz="3200" b="1" dirty="0" smtClean="0"/>
              <a:t>2015  1560</a:t>
            </a:r>
          </a:p>
          <a:p>
            <a:r>
              <a:rPr lang="cs-CZ" sz="3200" b="1" dirty="0" smtClean="0"/>
              <a:t>2014  1509</a:t>
            </a:r>
          </a:p>
          <a:p>
            <a:r>
              <a:rPr lang="cs-CZ" sz="3200" b="1" dirty="0" smtClean="0"/>
              <a:t>2013  1414</a:t>
            </a:r>
          </a:p>
          <a:p>
            <a:r>
              <a:rPr lang="cs-CZ" sz="3200" b="1" dirty="0" smtClean="0"/>
              <a:t>2012  1263</a:t>
            </a:r>
          </a:p>
          <a:p>
            <a:r>
              <a:rPr lang="cs-CZ" sz="3200" b="1" dirty="0" smtClean="0"/>
              <a:t>2011  1276</a:t>
            </a:r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8586906"/>
              </p:ext>
            </p:extLst>
          </p:nvPr>
        </p:nvGraphicFramePr>
        <p:xfrm>
          <a:off x="2555776" y="2132856"/>
          <a:ext cx="5976664" cy="4380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99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6904377"/>
              </p:ext>
            </p:extLst>
          </p:nvPr>
        </p:nvGraphicFramePr>
        <p:xfrm>
          <a:off x="755576" y="260648"/>
          <a:ext cx="7776864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113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443886"/>
              </p:ext>
            </p:extLst>
          </p:nvPr>
        </p:nvGraphicFramePr>
        <p:xfrm>
          <a:off x="611560" y="620688"/>
          <a:ext cx="8280920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94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51520" y="129244"/>
            <a:ext cx="8892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FF0000"/>
                </a:solidFill>
              </a:rPr>
              <a:t>Zájem o soutěžní obory SOČ 2019</a:t>
            </a:r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7886375"/>
              </p:ext>
            </p:extLst>
          </p:nvPr>
        </p:nvGraphicFramePr>
        <p:xfrm>
          <a:off x="-684584" y="1196752"/>
          <a:ext cx="9721080" cy="5249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182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129244"/>
            <a:ext cx="9036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cs-CZ" sz="4800" dirty="0" smtClean="0">
                <a:solidFill>
                  <a:srgbClr val="FF0000"/>
                </a:solidFill>
              </a:rPr>
              <a:t>Struktura přihlášených </a:t>
            </a:r>
            <a:r>
              <a:rPr lang="en-US" sz="4800" dirty="0" err="1" smtClean="0">
                <a:solidFill>
                  <a:srgbClr val="FF0000"/>
                </a:solidFill>
              </a:rPr>
              <a:t>prac</a:t>
            </a:r>
            <a:r>
              <a:rPr lang="cs-CZ" sz="4800" dirty="0">
                <a:solidFill>
                  <a:srgbClr val="FF0000"/>
                </a:solidFill>
              </a:rPr>
              <a:t>í </a:t>
            </a:r>
            <a:endParaRPr lang="cs-CZ" sz="4800" dirty="0" smtClean="0">
              <a:solidFill>
                <a:srgbClr val="FF0000"/>
              </a:solidFill>
            </a:endParaRPr>
          </a:p>
          <a:p>
            <a:pPr algn="ctr">
              <a:defRPr sz="1800" b="1" i="0" u="none" strike="noStrike" kern="1200" baseline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cs-CZ" sz="4800" dirty="0" smtClean="0">
                <a:solidFill>
                  <a:srgbClr val="FF0000"/>
                </a:solidFill>
              </a:rPr>
              <a:t>podle odborného zaměření (2019)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277688" y="3244334"/>
            <a:ext cx="588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515</a:t>
            </a:r>
            <a:r>
              <a:rPr lang="cs-CZ" dirty="0"/>
              <a:t> </a:t>
            </a:r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2521949"/>
              </p:ext>
            </p:extLst>
          </p:nvPr>
        </p:nvGraphicFramePr>
        <p:xfrm>
          <a:off x="323528" y="1946817"/>
          <a:ext cx="8424936" cy="3786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539552" y="5805264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Meziročně došlo k přesunu </a:t>
            </a:r>
          </a:p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od společenskovědních k přírodovědným oborům (4 p. b.)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49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68876" y="129244"/>
            <a:ext cx="89357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FF0000"/>
                </a:solidFill>
              </a:rPr>
              <a:t>Počet prací SOČ v celostátním kole</a:t>
            </a:r>
          </a:p>
          <a:p>
            <a:pPr algn="ctr"/>
            <a:r>
              <a:rPr lang="cs-CZ" sz="4800" b="1" dirty="0" smtClean="0">
                <a:solidFill>
                  <a:srgbClr val="FF0000"/>
                </a:solidFill>
              </a:rPr>
              <a:t>v letech 2011–2019</a:t>
            </a:r>
          </a:p>
        </p:txBody>
      </p:sp>
      <p:sp>
        <p:nvSpPr>
          <p:cNvPr id="3" name="Obdélník 2"/>
          <p:cNvSpPr/>
          <p:nvPr/>
        </p:nvSpPr>
        <p:spPr>
          <a:xfrm>
            <a:off x="3124598" y="1988840"/>
            <a:ext cx="18794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2019  279</a:t>
            </a:r>
          </a:p>
          <a:p>
            <a:r>
              <a:rPr lang="cs-CZ" sz="3200" b="1" dirty="0" smtClean="0"/>
              <a:t>2018	 288</a:t>
            </a:r>
          </a:p>
          <a:p>
            <a:r>
              <a:rPr lang="cs-CZ" sz="3200" b="1" dirty="0" smtClean="0"/>
              <a:t>2017	 288</a:t>
            </a:r>
          </a:p>
          <a:p>
            <a:r>
              <a:rPr lang="cs-CZ" sz="3200" b="1" dirty="0" smtClean="0"/>
              <a:t>2016	 284</a:t>
            </a:r>
          </a:p>
          <a:p>
            <a:r>
              <a:rPr lang="cs-CZ" sz="3200" b="1" dirty="0" smtClean="0"/>
              <a:t>2015	 288</a:t>
            </a:r>
          </a:p>
          <a:p>
            <a:r>
              <a:rPr lang="cs-CZ" sz="3200" b="1" dirty="0" smtClean="0"/>
              <a:t>2014	 287</a:t>
            </a:r>
          </a:p>
          <a:p>
            <a:r>
              <a:rPr lang="cs-CZ" sz="3200" b="1" dirty="0" smtClean="0"/>
              <a:t>2013	 278</a:t>
            </a:r>
          </a:p>
          <a:p>
            <a:r>
              <a:rPr lang="cs-CZ" sz="3200" b="1" dirty="0" smtClean="0"/>
              <a:t>2012	 273</a:t>
            </a:r>
          </a:p>
          <a:p>
            <a:r>
              <a:rPr lang="cs-CZ" sz="3200" b="1" dirty="0" smtClean="0"/>
              <a:t>2011  274</a:t>
            </a:r>
          </a:p>
        </p:txBody>
      </p:sp>
    </p:spTree>
    <p:extLst>
      <p:ext uri="{BB962C8B-B14F-4D97-AF65-F5344CB8AC3E}">
        <p14:creationId xmlns:p14="http://schemas.microsoft.com/office/powerpoint/2010/main" val="192182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085471" y="129244"/>
            <a:ext cx="71025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FF0000"/>
                </a:solidFill>
              </a:rPr>
              <a:t>Absence v celostátním kole</a:t>
            </a:r>
          </a:p>
          <a:p>
            <a:pPr algn="ctr"/>
            <a:r>
              <a:rPr lang="cs-CZ" sz="4800" b="1" dirty="0" smtClean="0">
                <a:solidFill>
                  <a:srgbClr val="FF0000"/>
                </a:solidFill>
              </a:rPr>
              <a:t>v letech 2009–2019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32308" y="5805264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Neomluvené absence znamenají zbytečně vynaložené </a:t>
            </a:r>
          </a:p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úsilí porotců při studiu soutěžních prací!!!</a:t>
            </a:r>
            <a:endParaRPr lang="cs-CZ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0064367"/>
              </p:ext>
            </p:extLst>
          </p:nvPr>
        </p:nvGraphicFramePr>
        <p:xfrm>
          <a:off x="532307" y="1844824"/>
          <a:ext cx="7655749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818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016032" y="129244"/>
            <a:ext cx="72414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800" b="1" dirty="0" smtClean="0">
                <a:solidFill>
                  <a:srgbClr val="FF0000"/>
                </a:solidFill>
              </a:rPr>
              <a:t>Úspěšnost podle krajů 2019</a:t>
            </a:r>
            <a:endParaRPr lang="cs-CZ" sz="4800" b="1" dirty="0">
              <a:solidFill>
                <a:srgbClr val="FF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035369" y="5825751"/>
            <a:ext cx="704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1. místo 3 body, 2. místo 2 body, 3. místo 1 bod</a:t>
            </a:r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4246640"/>
              </p:ext>
            </p:extLst>
          </p:nvPr>
        </p:nvGraphicFramePr>
        <p:xfrm>
          <a:off x="539552" y="1052736"/>
          <a:ext cx="784887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572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5599</TotalTime>
  <Words>293</Words>
  <Application>Microsoft Office PowerPoint</Application>
  <PresentationFormat>Předvádění na obrazovce (4:3)</PresentationFormat>
  <Paragraphs>88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Fatková Miroslava</cp:lastModifiedBy>
  <cp:revision>215</cp:revision>
  <dcterms:created xsi:type="dcterms:W3CDTF">2012-06-15T08:55:01Z</dcterms:created>
  <dcterms:modified xsi:type="dcterms:W3CDTF">2019-08-22T07:09:30Z</dcterms:modified>
</cp:coreProperties>
</file>