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63" r:id="rId2"/>
    <p:sldId id="256" r:id="rId3"/>
    <p:sldId id="257" r:id="rId4"/>
    <p:sldId id="264" r:id="rId5"/>
    <p:sldId id="259" r:id="rId6"/>
    <p:sldId id="265" r:id="rId7"/>
    <p:sldId id="266" r:id="rId8"/>
    <p:sldId id="270" r:id="rId9"/>
    <p:sldId id="260" r:id="rId10"/>
    <p:sldId id="261" r:id="rId11"/>
    <p:sldId id="271" r:id="rId12"/>
    <p:sldId id="272" r:id="rId13"/>
    <p:sldId id="268" r:id="rId14"/>
    <p:sldId id="273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kub\mimo\soc\2016\&#250;st&#345;edn&#237;%20porota\CP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kub\mimo\soc\2016\&#250;st&#345;edn&#237;%20porota\CP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kub\mimo\soc\2016\&#250;st&#345;edn&#237;%20porota\CP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kub\mimo\soc\2016\&#250;st&#345;edn&#237;%20porota\CP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kub\mimo\soc\2016\&#250;st&#345;edn&#237;%20porota\CP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kub\mimo\soc\2016\&#250;st&#345;edn&#237;%20porota\CP2017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akub\mimo\soc\2016\&#250;st&#345;edn&#237;%20porota\CP2017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762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 w="9525">
                <a:solidFill>
                  <a:srgbClr val="002060"/>
                </a:solidFill>
                <a:round/>
              </a:ln>
              <a:effectLst/>
            </c:spPr>
          </c:marker>
          <c:xVal>
            <c:numRef>
              <c:f>Obory!$B$2:$B$9</c:f>
              <c:numCache>
                <c:formatCode>General</c:formatCode>
                <c:ptCount val="8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  <c:pt idx="4">
                  <c:v>2013</c:v>
                </c:pt>
                <c:pt idx="5">
                  <c:v>2012</c:v>
                </c:pt>
                <c:pt idx="6">
                  <c:v>2011</c:v>
                </c:pt>
                <c:pt idx="7">
                  <c:v>2010</c:v>
                </c:pt>
              </c:numCache>
            </c:numRef>
          </c:xVal>
          <c:yVal>
            <c:numRef>
              <c:f>Obory!$C$2:$C$9</c:f>
              <c:numCache>
                <c:formatCode>General</c:formatCode>
                <c:ptCount val="8"/>
                <c:pt idx="0">
                  <c:v>1479</c:v>
                </c:pt>
                <c:pt idx="1">
                  <c:v>1533</c:v>
                </c:pt>
                <c:pt idx="2">
                  <c:v>1560</c:v>
                </c:pt>
                <c:pt idx="3">
                  <c:v>1509</c:v>
                </c:pt>
                <c:pt idx="4">
                  <c:v>1414</c:v>
                </c:pt>
                <c:pt idx="5">
                  <c:v>1263</c:v>
                </c:pt>
                <c:pt idx="6">
                  <c:v>1276</c:v>
                </c:pt>
                <c:pt idx="7">
                  <c:v>1209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106304"/>
        <c:axId val="115006304"/>
      </c:scatterChart>
      <c:valAx>
        <c:axId val="116106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5006304"/>
        <c:crosses val="autoZero"/>
        <c:crossBetween val="midCat"/>
        <c:majorUnit val="1"/>
      </c:valAx>
      <c:valAx>
        <c:axId val="115006304"/>
        <c:scaling>
          <c:orientation val="minMax"/>
          <c:min val="1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61063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i="0" baseline="0" dirty="0" smtClean="0">
                <a:solidFill>
                  <a:srgbClr val="FF0000"/>
                </a:solidFill>
                <a:effectLst/>
              </a:rPr>
              <a:t>Počet přihlášených prací</a:t>
            </a:r>
            <a:endParaRPr lang="cs-CZ" sz="2000" dirty="0" smtClean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0.34313621237851877"/>
          <c:y val="4.45746768877532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Kraje!$A$2:$A$15</c:f>
              <c:strCache>
                <c:ptCount val="14"/>
                <c:pt idx="0">
                  <c:v>Jihomoravský</c:v>
                </c:pt>
                <c:pt idx="1">
                  <c:v>Moravskoslezský</c:v>
                </c:pt>
                <c:pt idx="2">
                  <c:v>Zlínský</c:v>
                </c:pt>
                <c:pt idx="3">
                  <c:v>Praha</c:v>
                </c:pt>
                <c:pt idx="4">
                  <c:v>Středočeský</c:v>
                </c:pt>
                <c:pt idx="5">
                  <c:v>Olomoucký</c:v>
                </c:pt>
                <c:pt idx="6">
                  <c:v>Plzeňský</c:v>
                </c:pt>
                <c:pt idx="7">
                  <c:v>Liberecký</c:v>
                </c:pt>
                <c:pt idx="8">
                  <c:v>Královehradecký</c:v>
                </c:pt>
                <c:pt idx="9">
                  <c:v>Jihočeský</c:v>
                </c:pt>
                <c:pt idx="10">
                  <c:v>Pardubický</c:v>
                </c:pt>
                <c:pt idx="11">
                  <c:v>Vysočina</c:v>
                </c:pt>
                <c:pt idx="12">
                  <c:v>Ústecký</c:v>
                </c:pt>
                <c:pt idx="13">
                  <c:v>Karlovarský</c:v>
                </c:pt>
              </c:strCache>
            </c:strRef>
          </c:cat>
          <c:val>
            <c:numRef>
              <c:f>Kraje!$B$2:$B$15</c:f>
              <c:numCache>
                <c:formatCode>General</c:formatCode>
                <c:ptCount val="14"/>
                <c:pt idx="0">
                  <c:v>307</c:v>
                </c:pt>
                <c:pt idx="1">
                  <c:v>167</c:v>
                </c:pt>
                <c:pt idx="2">
                  <c:v>120</c:v>
                </c:pt>
                <c:pt idx="3">
                  <c:v>105</c:v>
                </c:pt>
                <c:pt idx="4">
                  <c:v>100</c:v>
                </c:pt>
                <c:pt idx="5">
                  <c:v>98</c:v>
                </c:pt>
                <c:pt idx="6">
                  <c:v>90</c:v>
                </c:pt>
                <c:pt idx="7">
                  <c:v>88</c:v>
                </c:pt>
                <c:pt idx="8">
                  <c:v>85</c:v>
                </c:pt>
                <c:pt idx="9">
                  <c:v>83</c:v>
                </c:pt>
                <c:pt idx="10">
                  <c:v>76</c:v>
                </c:pt>
                <c:pt idx="11">
                  <c:v>69</c:v>
                </c:pt>
                <c:pt idx="12">
                  <c:v>66</c:v>
                </c:pt>
                <c:pt idx="1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6861968"/>
        <c:axId val="115338728"/>
      </c:barChart>
      <c:catAx>
        <c:axId val="11686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5338728"/>
        <c:crosses val="autoZero"/>
        <c:auto val="1"/>
        <c:lblAlgn val="ctr"/>
        <c:lblOffset val="100"/>
        <c:noMultiLvlLbl val="0"/>
      </c:catAx>
      <c:valAx>
        <c:axId val="115338728"/>
        <c:scaling>
          <c:orientation val="minMax"/>
          <c:max val="3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6861968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i="0" baseline="0" dirty="0">
                <a:solidFill>
                  <a:srgbClr val="FF0000"/>
                </a:solidFill>
                <a:effectLst/>
              </a:rPr>
              <a:t>Počet přihlášených </a:t>
            </a:r>
            <a:r>
              <a:rPr lang="cs-CZ" sz="2000" b="1" i="0" baseline="0" dirty="0" smtClean="0">
                <a:solidFill>
                  <a:srgbClr val="FF0000"/>
                </a:solidFill>
                <a:effectLst/>
              </a:rPr>
              <a:t>prací na 100 000 obyvatel kraje</a:t>
            </a:r>
            <a:endParaRPr lang="cs-CZ" sz="2000" b="1" i="0" baseline="0" dirty="0">
              <a:solidFill>
                <a:srgbClr val="FF0000"/>
              </a:solidFill>
              <a:effectLst/>
            </a:endParaRPr>
          </a:p>
        </c:rich>
      </c:tx>
      <c:layout>
        <c:manualLayout>
          <c:xMode val="edge"/>
          <c:yMode val="edge"/>
          <c:x val="0.18189500108453557"/>
          <c:y val="4.65772111179565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0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Kraje!$E$2:$E$15</c:f>
              <c:strCache>
                <c:ptCount val="14"/>
                <c:pt idx="0">
                  <c:v>Jihomoravský</c:v>
                </c:pt>
                <c:pt idx="1">
                  <c:v>Moravskoslezský</c:v>
                </c:pt>
                <c:pt idx="2">
                  <c:v>Zlínský</c:v>
                </c:pt>
                <c:pt idx="3">
                  <c:v>Praha</c:v>
                </c:pt>
                <c:pt idx="4">
                  <c:v>Středočeský</c:v>
                </c:pt>
                <c:pt idx="5">
                  <c:v>Olomoucký</c:v>
                </c:pt>
                <c:pt idx="6">
                  <c:v>Plzeňský</c:v>
                </c:pt>
                <c:pt idx="7">
                  <c:v>Liberecký</c:v>
                </c:pt>
                <c:pt idx="8">
                  <c:v>Královehradecký</c:v>
                </c:pt>
                <c:pt idx="9">
                  <c:v>Jihočeský</c:v>
                </c:pt>
                <c:pt idx="10">
                  <c:v>Pardubický</c:v>
                </c:pt>
                <c:pt idx="11">
                  <c:v>Vysočina</c:v>
                </c:pt>
                <c:pt idx="12">
                  <c:v>Ústecký</c:v>
                </c:pt>
                <c:pt idx="13">
                  <c:v>Karlovarský</c:v>
                </c:pt>
              </c:strCache>
            </c:strRef>
          </c:cat>
          <c:val>
            <c:numRef>
              <c:f>Kraje!$F$2:$F$15</c:f>
              <c:numCache>
                <c:formatCode>0.00</c:formatCode>
                <c:ptCount val="14"/>
                <c:pt idx="0">
                  <c:v>26.043168885284508</c:v>
                </c:pt>
                <c:pt idx="1">
                  <c:v>13.803033195881572</c:v>
                </c:pt>
                <c:pt idx="2">
                  <c:v>20.558576524161467</c:v>
                </c:pt>
                <c:pt idx="3">
                  <c:v>8.1998706763253342</c:v>
                </c:pt>
                <c:pt idx="4">
                  <c:v>7.4683602916245331</c:v>
                </c:pt>
                <c:pt idx="5">
                  <c:v>15.459242023898726</c:v>
                </c:pt>
                <c:pt idx="6">
                  <c:v>15.554007835763503</c:v>
                </c:pt>
                <c:pt idx="7">
                  <c:v>19.971132635554063</c:v>
                </c:pt>
                <c:pt idx="8">
                  <c:v>15.43198669581194</c:v>
                </c:pt>
                <c:pt idx="9">
                  <c:v>12.993478213224543</c:v>
                </c:pt>
                <c:pt idx="10">
                  <c:v>14.697720112863019</c:v>
                </c:pt>
                <c:pt idx="11">
                  <c:v>13.557270626699571</c:v>
                </c:pt>
                <c:pt idx="12">
                  <c:v>8.0352870849804656</c:v>
                </c:pt>
                <c:pt idx="13">
                  <c:v>8.4246282211566008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8381912"/>
        <c:axId val="117370952"/>
      </c:barChart>
      <c:lineChart>
        <c:grouping val="standard"/>
        <c:varyColors val="0"/>
        <c:ser>
          <c:idx val="1"/>
          <c:order val="1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Kraje!$E$2:$E$15</c:f>
              <c:strCache>
                <c:ptCount val="14"/>
                <c:pt idx="0">
                  <c:v>Jihomoravský</c:v>
                </c:pt>
                <c:pt idx="1">
                  <c:v>Moravskoslezský</c:v>
                </c:pt>
                <c:pt idx="2">
                  <c:v>Zlínský</c:v>
                </c:pt>
                <c:pt idx="3">
                  <c:v>Praha</c:v>
                </c:pt>
                <c:pt idx="4">
                  <c:v>Středočeský</c:v>
                </c:pt>
                <c:pt idx="5">
                  <c:v>Olomoucký</c:v>
                </c:pt>
                <c:pt idx="6">
                  <c:v>Plzeňský</c:v>
                </c:pt>
                <c:pt idx="7">
                  <c:v>Liberecký</c:v>
                </c:pt>
                <c:pt idx="8">
                  <c:v>Královehradecký</c:v>
                </c:pt>
                <c:pt idx="9">
                  <c:v>Jihočeský</c:v>
                </c:pt>
                <c:pt idx="10">
                  <c:v>Pardubický</c:v>
                </c:pt>
                <c:pt idx="11">
                  <c:v>Vysočina</c:v>
                </c:pt>
                <c:pt idx="12">
                  <c:v>Ústecký</c:v>
                </c:pt>
                <c:pt idx="13">
                  <c:v>Karlovarský</c:v>
                </c:pt>
              </c:strCache>
            </c:strRef>
          </c:cat>
          <c:val>
            <c:numRef>
              <c:f>Kraje!$G$2:$G$15</c:f>
              <c:numCache>
                <c:formatCode>General</c:formatCode>
                <c:ptCount val="14"/>
                <c:pt idx="0">
                  <c:v>13.98</c:v>
                </c:pt>
                <c:pt idx="1">
                  <c:v>13.98</c:v>
                </c:pt>
                <c:pt idx="2">
                  <c:v>13.98</c:v>
                </c:pt>
                <c:pt idx="3">
                  <c:v>13.98</c:v>
                </c:pt>
                <c:pt idx="4">
                  <c:v>13.98</c:v>
                </c:pt>
                <c:pt idx="5">
                  <c:v>13.98</c:v>
                </c:pt>
                <c:pt idx="6">
                  <c:v>13.98</c:v>
                </c:pt>
                <c:pt idx="7">
                  <c:v>13.98</c:v>
                </c:pt>
                <c:pt idx="8">
                  <c:v>13.98</c:v>
                </c:pt>
                <c:pt idx="9">
                  <c:v>13.98</c:v>
                </c:pt>
                <c:pt idx="10">
                  <c:v>13.98</c:v>
                </c:pt>
                <c:pt idx="11">
                  <c:v>13.98</c:v>
                </c:pt>
                <c:pt idx="12">
                  <c:v>13.98</c:v>
                </c:pt>
                <c:pt idx="13">
                  <c:v>13.98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381912"/>
        <c:axId val="117370952"/>
      </c:lineChart>
      <c:catAx>
        <c:axId val="11838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7370952"/>
        <c:crosses val="autoZero"/>
        <c:auto val="1"/>
        <c:lblAlgn val="ctr"/>
        <c:lblOffset val="100"/>
        <c:noMultiLvlLbl val="0"/>
      </c:catAx>
      <c:valAx>
        <c:axId val="117370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3819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cat>
            <c:strRef>
              <c:f>Obory!$N$2:$N$19</c:f>
              <c:strCache>
                <c:ptCount val="18"/>
                <c:pt idx="0">
                  <c:v>Informatika</c:v>
                </c:pt>
                <c:pt idx="1">
                  <c:v>Filosofie, politologie a ostatní humanitní a společenskovědní obory</c:v>
                </c:pt>
                <c:pt idx="2">
                  <c:v>Historie</c:v>
                </c:pt>
                <c:pt idx="3">
                  <c:v>Teorie kultury, umění a umělecké tvorby</c:v>
                </c:pt>
                <c:pt idx="4">
                  <c:v>Pedagogika, psychologie, sociologie a problematika volného času</c:v>
                </c:pt>
                <c:pt idx="5">
                  <c:v>Ekonomika a řízení</c:v>
                </c:pt>
                <c:pt idx="6">
                  <c:v>Tvorba učebních pomůcek, didaktická technologie</c:v>
                </c:pt>
                <c:pt idx="7">
                  <c:v>Stavebnictví, architektura a design interiérů</c:v>
                </c:pt>
                <c:pt idx="8">
                  <c:v>Elektrotechnika, elektronika a telekomunikace</c:v>
                </c:pt>
                <c:pt idx="9">
                  <c:v>Strojírenství, hutnictví, doprava a průmyslový design</c:v>
                </c:pt>
                <c:pt idx="10">
                  <c:v>Ochrana a tvorba životního prostředí</c:v>
                </c:pt>
                <c:pt idx="11">
                  <c:v>Zemědělství, potravinářství, lesní a vodní hospodářství</c:v>
                </c:pt>
                <c:pt idx="12">
                  <c:v>Zdravotnictví</c:v>
                </c:pt>
                <c:pt idx="13">
                  <c:v>Geologie, geografie</c:v>
                </c:pt>
                <c:pt idx="14">
                  <c:v>Biologie</c:v>
                </c:pt>
                <c:pt idx="15">
                  <c:v>Chemie</c:v>
                </c:pt>
                <c:pt idx="16">
                  <c:v>Fyzika</c:v>
                </c:pt>
                <c:pt idx="17">
                  <c:v>Matematika a statistika</c:v>
                </c:pt>
              </c:strCache>
            </c:strRef>
          </c:cat>
          <c:val>
            <c:numRef>
              <c:f>Obory!$O$2:$O$19</c:f>
              <c:numCache>
                <c:formatCode>General</c:formatCode>
                <c:ptCount val="18"/>
                <c:pt idx="0">
                  <c:v>109</c:v>
                </c:pt>
                <c:pt idx="1">
                  <c:v>78</c:v>
                </c:pt>
                <c:pt idx="2">
                  <c:v>103</c:v>
                </c:pt>
                <c:pt idx="3">
                  <c:v>58</c:v>
                </c:pt>
                <c:pt idx="4">
                  <c:v>154</c:v>
                </c:pt>
                <c:pt idx="5">
                  <c:v>66</c:v>
                </c:pt>
                <c:pt idx="6">
                  <c:v>108</c:v>
                </c:pt>
                <c:pt idx="7">
                  <c:v>50</c:v>
                </c:pt>
                <c:pt idx="8">
                  <c:v>106</c:v>
                </c:pt>
                <c:pt idx="9">
                  <c:v>85</c:v>
                </c:pt>
                <c:pt idx="10">
                  <c:v>81</c:v>
                </c:pt>
                <c:pt idx="11">
                  <c:v>76</c:v>
                </c:pt>
                <c:pt idx="12">
                  <c:v>109</c:v>
                </c:pt>
                <c:pt idx="13">
                  <c:v>27</c:v>
                </c:pt>
                <c:pt idx="14">
                  <c:v>95</c:v>
                </c:pt>
                <c:pt idx="15">
                  <c:v>77</c:v>
                </c:pt>
                <c:pt idx="16">
                  <c:v>67</c:v>
                </c:pt>
                <c:pt idx="17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6514760"/>
        <c:axId val="86515152"/>
      </c:barChart>
      <c:catAx>
        <c:axId val="86514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515152"/>
        <c:crosses val="autoZero"/>
        <c:auto val="1"/>
        <c:lblAlgn val="ctr"/>
        <c:lblOffset val="100"/>
        <c:noMultiLvlLbl val="0"/>
      </c:catAx>
      <c:valAx>
        <c:axId val="86515152"/>
        <c:scaling>
          <c:orientation val="minMax"/>
          <c:max val="16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514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7.8703703703703706E-2"/>
          <c:w val="0.9536842105263158"/>
          <c:h val="0.7418740886555846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Obory!$N$22:$N$24</c:f>
              <c:strCache>
                <c:ptCount val="3"/>
                <c:pt idx="0">
                  <c:v>Přírodovědné</c:v>
                </c:pt>
                <c:pt idx="1">
                  <c:v>Technické</c:v>
                </c:pt>
                <c:pt idx="2">
                  <c:v>Společenskovědní</c:v>
                </c:pt>
              </c:strCache>
            </c:strRef>
          </c:cat>
          <c:val>
            <c:numRef>
              <c:f>Obory!$O$22:$O$24</c:f>
              <c:numCache>
                <c:formatCode>General</c:formatCode>
                <c:ptCount val="3"/>
                <c:pt idx="0">
                  <c:v>562</c:v>
                </c:pt>
                <c:pt idx="1">
                  <c:v>350</c:v>
                </c:pt>
                <c:pt idx="2">
                  <c:v>567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numRef>
              <c:f>Absence!$A$9:$A$19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Absence!$B$9:$B$19</c:f>
              <c:numCache>
                <c:formatCode>General</c:formatCode>
                <c:ptCount val="11"/>
                <c:pt idx="0">
                  <c:v>12</c:v>
                </c:pt>
                <c:pt idx="1">
                  <c:v>32</c:v>
                </c:pt>
                <c:pt idx="2">
                  <c:v>33</c:v>
                </c:pt>
                <c:pt idx="3">
                  <c:v>22</c:v>
                </c:pt>
                <c:pt idx="4">
                  <c:v>15</c:v>
                </c:pt>
                <c:pt idx="5">
                  <c:v>25</c:v>
                </c:pt>
                <c:pt idx="6">
                  <c:v>30</c:v>
                </c:pt>
                <c:pt idx="7">
                  <c:v>18</c:v>
                </c:pt>
                <c:pt idx="8">
                  <c:v>24</c:v>
                </c:pt>
                <c:pt idx="9">
                  <c:v>16</c:v>
                </c:pt>
                <c:pt idx="1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515936"/>
        <c:axId val="86516328"/>
      </c:barChart>
      <c:catAx>
        <c:axId val="8651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516328"/>
        <c:crosses val="autoZero"/>
        <c:auto val="1"/>
        <c:lblAlgn val="ctr"/>
        <c:lblOffset val="100"/>
        <c:noMultiLvlLbl val="0"/>
      </c:catAx>
      <c:valAx>
        <c:axId val="86516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51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</c:dPt>
          <c:cat>
            <c:strRef>
              <c:f>'Kraje umístění'!$B$2:$B$15</c:f>
              <c:strCache>
                <c:ptCount val="14"/>
                <c:pt idx="0">
                  <c:v>Jihomoravský</c:v>
                </c:pt>
                <c:pt idx="1">
                  <c:v>Praha</c:v>
                </c:pt>
                <c:pt idx="2">
                  <c:v>Liberecký</c:v>
                </c:pt>
                <c:pt idx="3">
                  <c:v>Zlínský</c:v>
                </c:pt>
                <c:pt idx="4">
                  <c:v>Středočeský</c:v>
                </c:pt>
                <c:pt idx="5">
                  <c:v>Plzeňský</c:v>
                </c:pt>
                <c:pt idx="6">
                  <c:v>Královehradecký</c:v>
                </c:pt>
                <c:pt idx="7">
                  <c:v>Olomoucký</c:v>
                </c:pt>
                <c:pt idx="8">
                  <c:v>Jihočeský</c:v>
                </c:pt>
                <c:pt idx="9">
                  <c:v>Moravskoslezský</c:v>
                </c:pt>
                <c:pt idx="10">
                  <c:v>Ústecký</c:v>
                </c:pt>
                <c:pt idx="11">
                  <c:v>Vysočina</c:v>
                </c:pt>
                <c:pt idx="12">
                  <c:v>Pardubický</c:v>
                </c:pt>
                <c:pt idx="13">
                  <c:v>Karlovarský</c:v>
                </c:pt>
              </c:strCache>
            </c:strRef>
          </c:cat>
          <c:val>
            <c:numRef>
              <c:f>'Kraje umístění'!$C$2:$C$15</c:f>
              <c:numCache>
                <c:formatCode>General</c:formatCode>
                <c:ptCount val="14"/>
                <c:pt idx="0">
                  <c:v>30</c:v>
                </c:pt>
                <c:pt idx="1">
                  <c:v>11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  <c:pt idx="11">
                  <c:v>4</c:v>
                </c:pt>
                <c:pt idx="12">
                  <c:v>3</c:v>
                </c:pt>
                <c:pt idx="1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8428168"/>
        <c:axId val="118428560"/>
      </c:barChart>
      <c:catAx>
        <c:axId val="11842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428560"/>
        <c:crosses val="autoZero"/>
        <c:auto val="1"/>
        <c:lblAlgn val="ctr"/>
        <c:lblOffset val="100"/>
        <c:noMultiLvlLbl val="0"/>
      </c:catAx>
      <c:valAx>
        <c:axId val="11842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8428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2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08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0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35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93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98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82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63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1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6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4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FC852-0E95-4959-9F3E-1C8CDBCCE783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154CF-AED2-4B4E-AB42-884A70CD5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2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ved=0CAcQjRw&amp;url=http://www.naseinfo.cz/stavby-a-stavebnictvi/vyplne-otvoru/dvere/jake-nove-dvere&amp;ei=bDyFVen0M6qt7Aa2o4HQAQ&amp;bvm=bv.96339352,d.d24&amp;psig=AFQjCNF2znS6XMUGNMVGgbbfM4IuV2o78w&amp;ust=143488149586590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1268760"/>
            <a:ext cx="79928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 smtClean="0">
                <a:solidFill>
                  <a:srgbClr val="FF0000"/>
                </a:solidFill>
              </a:rPr>
              <a:t>Hodnocení</a:t>
            </a:r>
          </a:p>
          <a:p>
            <a:pPr algn="ctr"/>
            <a:r>
              <a:rPr lang="cs-CZ" sz="7200" b="1" dirty="0" smtClean="0">
                <a:solidFill>
                  <a:srgbClr val="FF0000"/>
                </a:solidFill>
              </a:rPr>
              <a:t> 39. ročníku SOČ</a:t>
            </a:r>
          </a:p>
          <a:p>
            <a:pPr algn="ctr"/>
            <a:endParaRPr lang="cs-CZ" sz="4400" b="1" dirty="0">
              <a:solidFill>
                <a:srgbClr val="FF0000"/>
              </a:solidFill>
            </a:endParaRPr>
          </a:p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Jakub Fischer</a:t>
            </a:r>
          </a:p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Ústřední porota SOČ</a:t>
            </a:r>
            <a:endParaRPr lang="cs-CZ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84018" y="129244"/>
            <a:ext cx="65055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Podíl mimořádných prací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8000" y="1908000"/>
            <a:ext cx="63866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	2017	17 %</a:t>
            </a:r>
          </a:p>
          <a:p>
            <a:r>
              <a:rPr lang="cs-CZ" sz="3600" b="1" dirty="0">
                <a:solidFill>
                  <a:srgbClr val="00B050"/>
                </a:solidFill>
              </a:rPr>
              <a:t>	</a:t>
            </a:r>
            <a:r>
              <a:rPr lang="cs-CZ" sz="3600" b="1" dirty="0" smtClean="0"/>
              <a:t>2016	21 %</a:t>
            </a:r>
          </a:p>
          <a:p>
            <a:r>
              <a:rPr lang="cs-CZ" sz="3600" b="1" dirty="0">
                <a:solidFill>
                  <a:srgbClr val="00B050"/>
                </a:solidFill>
              </a:rPr>
              <a:t>	</a:t>
            </a:r>
            <a:r>
              <a:rPr lang="cs-CZ" sz="3600" b="1" dirty="0" smtClean="0"/>
              <a:t>2015	18 %</a:t>
            </a:r>
          </a:p>
          <a:p>
            <a:r>
              <a:rPr lang="cs-CZ" sz="3600" b="1" dirty="0">
                <a:solidFill>
                  <a:srgbClr val="00B050"/>
                </a:solidFill>
              </a:rPr>
              <a:t>	</a:t>
            </a:r>
            <a:r>
              <a:rPr lang="cs-CZ" sz="3600" b="1" dirty="0" smtClean="0"/>
              <a:t>2014</a:t>
            </a:r>
            <a:r>
              <a:rPr lang="cs-CZ" sz="3600" b="1" dirty="0" smtClean="0">
                <a:solidFill>
                  <a:srgbClr val="00B050"/>
                </a:solidFill>
              </a:rPr>
              <a:t>	</a:t>
            </a:r>
            <a:r>
              <a:rPr lang="cs-CZ" sz="3600" b="1" dirty="0" smtClean="0"/>
              <a:t>18 %</a:t>
            </a:r>
          </a:p>
          <a:p>
            <a:r>
              <a:rPr lang="cs-CZ" sz="3600" b="1" dirty="0" smtClean="0"/>
              <a:t>	2013	23 %</a:t>
            </a:r>
          </a:p>
          <a:p>
            <a:r>
              <a:rPr lang="cs-CZ" sz="3600" b="1" dirty="0" smtClean="0"/>
              <a:t>	2012	11 %</a:t>
            </a:r>
          </a:p>
          <a:p>
            <a:r>
              <a:rPr lang="cs-CZ" sz="3600" b="1" dirty="0" smtClean="0"/>
              <a:t>	2011	21 % </a:t>
            </a:r>
          </a:p>
        </p:txBody>
      </p:sp>
    </p:spTree>
    <p:extLst>
      <p:ext uri="{BB962C8B-B14F-4D97-AF65-F5344CB8AC3E}">
        <p14:creationId xmlns:p14="http://schemas.microsoft.com/office/powerpoint/2010/main" val="31919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403648" y="2636912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Plagiátorství</a:t>
            </a:r>
            <a:endParaRPr lang="cs-CZ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24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6480720" cy="4597261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2" name="TextovéPole 1"/>
          <p:cNvSpPr txBox="1"/>
          <p:nvPr/>
        </p:nvSpPr>
        <p:spPr>
          <a:xfrm>
            <a:off x="6228184" y="630932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pixabay.com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3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sh dir="r"/>
      </p:transition>
    </mc:Choice>
    <mc:Fallback xmlns="">
      <p:transition spd="slow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1650" y="1495508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Poděkování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57455" y="248863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Poděkování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55298" y="2892321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Poděkování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31640" y="4194366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Poděkování</a:t>
            </a:r>
            <a:endParaRPr lang="cs-CZ" sz="96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879304" y="5373216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Poděkování</a:t>
            </a:r>
            <a:endParaRPr lang="cs-CZ" sz="9600" b="1" dirty="0">
              <a:solidFill>
                <a:srgbClr val="FF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3929"/>
            <a:ext cx="1589974" cy="139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62916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657455" y="248863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FF0000"/>
                </a:solidFill>
              </a:rPr>
              <a:t>Poděkování</a:t>
            </a:r>
            <a:endParaRPr lang="cs-CZ" sz="9600" b="1" dirty="0">
              <a:solidFill>
                <a:srgbClr val="FF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3929"/>
            <a:ext cx="1589974" cy="1391227"/>
          </a:xfrm>
          <a:prstGeom prst="rect">
            <a:avLst/>
          </a:prstGeom>
        </p:spPr>
      </p:pic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611560" y="2060848"/>
            <a:ext cx="7975798" cy="4351338"/>
          </a:xfrm>
        </p:spPr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cs-CZ" dirty="0" smtClean="0"/>
              <a:t>utorům prací, účastníkům CP SOČ</a:t>
            </a:r>
          </a:p>
          <a:p>
            <a:r>
              <a:rPr lang="cs-CZ" dirty="0"/>
              <a:t>v</a:t>
            </a:r>
            <a:r>
              <a:rPr lang="cs-CZ" dirty="0" smtClean="0"/>
              <a:t>edoucím a konzultantům</a:t>
            </a:r>
            <a:r>
              <a:rPr lang="cs-CZ" dirty="0"/>
              <a:t> </a:t>
            </a:r>
            <a:r>
              <a:rPr lang="cs-CZ" dirty="0" smtClean="0"/>
              <a:t>prací, krajským koordinátorům</a:t>
            </a:r>
          </a:p>
          <a:p>
            <a:r>
              <a:rPr lang="cs-CZ" dirty="0" smtClean="0"/>
              <a:t>90 porotcům CP SOČ (a stovkám dalších v nižších kolech)</a:t>
            </a:r>
          </a:p>
          <a:p>
            <a:r>
              <a:rPr lang="cs-CZ" dirty="0"/>
              <a:t>t</a:t>
            </a:r>
            <a:r>
              <a:rPr lang="cs-CZ" dirty="0" smtClean="0"/>
              <a:t>ýmu organizátorů CP SOČ pod vedením pana ředitele Vlacha</a:t>
            </a:r>
          </a:p>
          <a:p>
            <a:r>
              <a:rPr lang="cs-CZ" dirty="0" smtClean="0"/>
              <a:t>IT </a:t>
            </a:r>
            <a:r>
              <a:rPr lang="cs-CZ" dirty="0" smtClean="0"/>
              <a:t>mozku CP SOČ Ing</a:t>
            </a:r>
            <a:r>
              <a:rPr lang="cs-CZ" dirty="0"/>
              <a:t>. </a:t>
            </a:r>
            <a:r>
              <a:rPr lang="cs-CZ" dirty="0" smtClean="0"/>
              <a:t>Drvotovi</a:t>
            </a:r>
            <a:endParaRPr lang="cs-CZ" dirty="0"/>
          </a:p>
          <a:p>
            <a:r>
              <a:rPr lang="cs-CZ" smtClean="0"/>
              <a:t>podporovatelům </a:t>
            </a:r>
            <a:r>
              <a:rPr lang="cs-CZ" dirty="0"/>
              <a:t>CP SOČ (uvedeným v brožuře)</a:t>
            </a:r>
          </a:p>
          <a:p>
            <a:r>
              <a:rPr lang="cs-CZ" dirty="0" smtClean="0"/>
              <a:t>autorovi </a:t>
            </a:r>
            <a:r>
              <a:rPr lang="cs-CZ" dirty="0" smtClean="0"/>
              <a:t>nového webu SOČ Ing. Dosedělovi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racovnicím NIDV Ing. Fatkové (tajemnici SOČ) a Ing. Ševcové</a:t>
            </a:r>
          </a:p>
          <a:p>
            <a:r>
              <a:rPr lang="cs-CZ" dirty="0" smtClean="0"/>
              <a:t>členkám a členům ÚK SOČ, doprovodům na zahraniční soutěže</a:t>
            </a:r>
          </a:p>
          <a:p>
            <a:r>
              <a:rPr lang="cs-CZ" dirty="0" err="1" smtClean="0"/>
              <a:t>spolubratřím</a:t>
            </a:r>
            <a:r>
              <a:rPr lang="cs-CZ" dirty="0" smtClean="0"/>
              <a:t> ve vedení SOČ (dr. Škrabal, doc. Bureš, prof. </a:t>
            </a:r>
            <a:r>
              <a:rPr lang="cs-CZ" dirty="0" err="1" smtClean="0"/>
              <a:t>Pytela</a:t>
            </a:r>
            <a:r>
              <a:rPr lang="cs-CZ" dirty="0" smtClean="0"/>
              <a:t>)</a:t>
            </a:r>
          </a:p>
          <a:p>
            <a:r>
              <a:rPr lang="cs-CZ" dirty="0" smtClean="0"/>
              <a:t>a mnohým dalším, na něž jsem v této chvíli nevzpomněl.</a:t>
            </a:r>
          </a:p>
        </p:txBody>
      </p:sp>
    </p:spTree>
    <p:extLst>
      <p:ext uri="{BB962C8B-B14F-4D97-AF65-F5344CB8AC3E}">
        <p14:creationId xmlns:p14="http://schemas.microsoft.com/office/powerpoint/2010/main" val="7234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aseinfo.cz/photo/view?id=21239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052736"/>
            <a:ext cx="4010883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246" y="3432124"/>
            <a:ext cx="1312346" cy="194421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201339" y="2421727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70C0"/>
                </a:solidFill>
              </a:rPr>
              <a:t>39. </a:t>
            </a:r>
            <a:r>
              <a:rPr lang="cs-CZ" sz="2400" b="1" dirty="0" smtClean="0">
                <a:solidFill>
                  <a:srgbClr val="0070C0"/>
                </a:solidFill>
              </a:rPr>
              <a:t>ročník</a:t>
            </a:r>
          </a:p>
        </p:txBody>
      </p:sp>
    </p:spTree>
    <p:extLst>
      <p:ext uri="{BB962C8B-B14F-4D97-AF65-F5344CB8AC3E}">
        <p14:creationId xmlns:p14="http://schemas.microsoft.com/office/powerpoint/2010/main" val="27120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137718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Počet přihlášených prací do soutěže v letech 2010–2017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>
            <a:spLocks noChangeAspect="1"/>
          </p:cNvSpPr>
          <p:nvPr/>
        </p:nvSpPr>
        <p:spPr>
          <a:xfrm>
            <a:off x="210685" y="1988837"/>
            <a:ext cx="87490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2017  1479</a:t>
            </a:r>
          </a:p>
          <a:p>
            <a:r>
              <a:rPr lang="cs-CZ" sz="3600" b="1" dirty="0" smtClean="0"/>
              <a:t>2016  1533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cs-CZ" sz="3600" b="1" dirty="0" smtClean="0"/>
              <a:t>2015  1560</a:t>
            </a:r>
          </a:p>
          <a:p>
            <a:r>
              <a:rPr lang="cs-CZ" sz="3600" b="1" dirty="0" smtClean="0"/>
              <a:t>2014  1509</a:t>
            </a:r>
          </a:p>
          <a:p>
            <a:r>
              <a:rPr lang="cs-CZ" sz="3600" b="1" dirty="0" smtClean="0"/>
              <a:t>2013  1414</a:t>
            </a:r>
          </a:p>
          <a:p>
            <a:r>
              <a:rPr lang="cs-CZ" sz="3600" b="1" dirty="0" smtClean="0"/>
              <a:t>2012  1263</a:t>
            </a:r>
          </a:p>
          <a:p>
            <a:r>
              <a:rPr lang="cs-CZ" sz="3600" b="1" dirty="0" smtClean="0"/>
              <a:t>2011  1276</a:t>
            </a:r>
          </a:p>
          <a:p>
            <a:r>
              <a:rPr lang="cs-CZ" sz="3600" b="1" dirty="0" smtClean="0"/>
              <a:t>2010  1209 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670767"/>
              </p:ext>
            </p:extLst>
          </p:nvPr>
        </p:nvGraphicFramePr>
        <p:xfrm>
          <a:off x="2555776" y="2114591"/>
          <a:ext cx="640394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9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68876" y="129244"/>
            <a:ext cx="89357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Počet prací SOČ v celostátním kole</a:t>
            </a:r>
          </a:p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v letech 2010–2017</a:t>
            </a:r>
          </a:p>
        </p:txBody>
      </p:sp>
      <p:sp>
        <p:nvSpPr>
          <p:cNvPr id="3" name="Obdélník 2"/>
          <p:cNvSpPr/>
          <p:nvPr/>
        </p:nvSpPr>
        <p:spPr>
          <a:xfrm>
            <a:off x="3124598" y="1988840"/>
            <a:ext cx="30243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2017	288</a:t>
            </a:r>
          </a:p>
          <a:p>
            <a:r>
              <a:rPr lang="cs-CZ" sz="3600" b="1" dirty="0" smtClean="0"/>
              <a:t>2016	284</a:t>
            </a:r>
          </a:p>
          <a:p>
            <a:r>
              <a:rPr lang="cs-CZ" sz="3600" b="1" dirty="0" smtClean="0"/>
              <a:t>2015	288</a:t>
            </a:r>
          </a:p>
          <a:p>
            <a:r>
              <a:rPr lang="cs-CZ" sz="3600" b="1" dirty="0" smtClean="0"/>
              <a:t>2014	287</a:t>
            </a:r>
          </a:p>
          <a:p>
            <a:r>
              <a:rPr lang="cs-CZ" sz="3600" b="1" dirty="0" smtClean="0"/>
              <a:t>2013	278</a:t>
            </a:r>
          </a:p>
          <a:p>
            <a:r>
              <a:rPr lang="cs-CZ" sz="3600" b="1" dirty="0" smtClean="0"/>
              <a:t>2012	273</a:t>
            </a:r>
          </a:p>
          <a:p>
            <a:r>
              <a:rPr lang="cs-CZ" sz="3600" b="1" dirty="0" smtClean="0"/>
              <a:t>2011  	274</a:t>
            </a:r>
          </a:p>
          <a:p>
            <a:r>
              <a:rPr lang="cs-CZ" sz="3600" b="1" dirty="0" smtClean="0"/>
              <a:t>2010  	276 </a:t>
            </a:r>
          </a:p>
        </p:txBody>
      </p:sp>
    </p:spTree>
    <p:extLst>
      <p:ext uri="{BB962C8B-B14F-4D97-AF65-F5344CB8AC3E}">
        <p14:creationId xmlns:p14="http://schemas.microsoft.com/office/powerpoint/2010/main" val="192182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882639"/>
              </p:ext>
            </p:extLst>
          </p:nvPr>
        </p:nvGraphicFramePr>
        <p:xfrm>
          <a:off x="899592" y="332656"/>
          <a:ext cx="756084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333715"/>
              </p:ext>
            </p:extLst>
          </p:nvPr>
        </p:nvGraphicFramePr>
        <p:xfrm>
          <a:off x="899592" y="3573016"/>
          <a:ext cx="756084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11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1520" y="129244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Zájem o soutěžní obory SOČ 2017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982996"/>
              </p:ext>
            </p:extLst>
          </p:nvPr>
        </p:nvGraphicFramePr>
        <p:xfrm>
          <a:off x="467544" y="960241"/>
          <a:ext cx="8131175" cy="5486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182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29244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cs-CZ" sz="4800" dirty="0" smtClean="0">
                <a:solidFill>
                  <a:srgbClr val="FF0000"/>
                </a:solidFill>
              </a:rPr>
              <a:t>Struktura přihlášených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4800" dirty="0" err="1" smtClean="0">
                <a:solidFill>
                  <a:srgbClr val="FF0000"/>
                </a:solidFill>
              </a:rPr>
              <a:t>prac</a:t>
            </a:r>
            <a:r>
              <a:rPr lang="cs-CZ" sz="4800" dirty="0">
                <a:solidFill>
                  <a:srgbClr val="FF0000"/>
                </a:solidFill>
              </a:rPr>
              <a:t>í </a:t>
            </a:r>
            <a:r>
              <a:rPr lang="cs-CZ" sz="4800" dirty="0" smtClean="0">
                <a:solidFill>
                  <a:srgbClr val="FF0000"/>
                </a:solidFill>
              </a:rPr>
              <a:t>podle odborného </a:t>
            </a:r>
            <a:r>
              <a:rPr lang="cs-CZ" sz="4800" dirty="0">
                <a:solidFill>
                  <a:srgbClr val="FF0000"/>
                </a:solidFill>
              </a:rPr>
              <a:t>zaměření</a:t>
            </a:r>
            <a:endParaRPr lang="en-US" sz="4800" dirty="0">
              <a:solidFill>
                <a:srgbClr val="FF0000"/>
              </a:solidFill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78566"/>
              </p:ext>
            </p:extLst>
          </p:nvPr>
        </p:nvGraphicFramePr>
        <p:xfrm>
          <a:off x="683568" y="2057400"/>
          <a:ext cx="7920880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749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85471" y="129244"/>
            <a:ext cx="71025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Absence v celostátním kole</a:t>
            </a:r>
          </a:p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v letech 2007–2017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6491"/>
              </p:ext>
            </p:extLst>
          </p:nvPr>
        </p:nvGraphicFramePr>
        <p:xfrm>
          <a:off x="755576" y="1726236"/>
          <a:ext cx="7432481" cy="479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818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635592" y="129244"/>
            <a:ext cx="60023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Úspěšnost podle krajů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62019" y="5877272"/>
            <a:ext cx="704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1. místo 3 body, 2. místo 2 body, 3. místo 1 bod</a:t>
            </a:r>
          </a:p>
          <a:p>
            <a:r>
              <a:rPr lang="cs-CZ" sz="2000" dirty="0" smtClean="0"/>
              <a:t> JMK: 8 vítězství, 13 medailí (medailová pozice v 11 oborech z 18)</a:t>
            </a:r>
            <a:endParaRPr lang="cs-CZ" sz="2000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825131"/>
              </p:ext>
            </p:extLst>
          </p:nvPr>
        </p:nvGraphicFramePr>
        <p:xfrm>
          <a:off x="762019" y="960241"/>
          <a:ext cx="7482389" cy="4917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57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29244"/>
            <a:ext cx="9143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Hodnocení odbornými porotami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1052736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</a:rPr>
              <a:t>Prezentace</a:t>
            </a:r>
            <a:r>
              <a:rPr lang="cs-CZ" sz="2400" b="1" dirty="0">
                <a:solidFill>
                  <a:srgbClr val="00B050"/>
                </a:solidFill>
              </a:rPr>
              <a:t>, včetně vizuálních pomůcek, kvality projevu, </a:t>
            </a:r>
            <a:r>
              <a:rPr lang="cs-CZ" sz="2400" b="1" dirty="0" smtClean="0">
                <a:solidFill>
                  <a:srgbClr val="00B050"/>
                </a:solidFill>
              </a:rPr>
              <a:t>vystupování</a:t>
            </a:r>
          </a:p>
          <a:p>
            <a:r>
              <a:rPr lang="cs-CZ" sz="2400" b="1" dirty="0" smtClean="0"/>
              <a:t>	</a:t>
            </a:r>
            <a:endParaRPr lang="cs-CZ" b="1" dirty="0"/>
          </a:p>
          <a:p>
            <a:endParaRPr lang="cs-CZ" sz="2400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b="1" dirty="0" smtClean="0">
                <a:solidFill>
                  <a:srgbClr val="00B050"/>
                </a:solidFill>
              </a:rPr>
              <a:t>Obhajoba</a:t>
            </a:r>
            <a:r>
              <a:rPr lang="cs-CZ" sz="2400" b="1" dirty="0">
                <a:solidFill>
                  <a:srgbClr val="00B050"/>
                </a:solidFill>
              </a:rPr>
              <a:t>, včetně správnosti, věcnosti a pohotovosti odpovědí </a:t>
            </a:r>
            <a:endParaRPr lang="cs-CZ" sz="2400" b="1" dirty="0" smtClean="0">
              <a:solidFill>
                <a:srgbClr val="00B050"/>
              </a:solidFill>
            </a:endParaRPr>
          </a:p>
          <a:p>
            <a:r>
              <a:rPr lang="cs-CZ" sz="2400" b="1" dirty="0" smtClean="0"/>
              <a:t>	</a:t>
            </a:r>
          </a:p>
          <a:p>
            <a:endParaRPr lang="cs-CZ" sz="2400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b="1" dirty="0" smtClean="0">
                <a:solidFill>
                  <a:srgbClr val="00B050"/>
                </a:solidFill>
              </a:rPr>
              <a:t>Odborná </a:t>
            </a:r>
            <a:r>
              <a:rPr lang="cs-CZ" sz="2400" b="1" dirty="0">
                <a:solidFill>
                  <a:srgbClr val="00B050"/>
                </a:solidFill>
              </a:rPr>
              <a:t>úroveň, včetně výběru témat, metodiky práce </a:t>
            </a:r>
            <a:endParaRPr lang="cs-CZ" sz="2400" b="1" dirty="0" smtClean="0">
              <a:solidFill>
                <a:srgbClr val="00B050"/>
              </a:solidFill>
            </a:endParaRPr>
          </a:p>
          <a:p>
            <a:r>
              <a:rPr lang="cs-CZ" sz="2400" b="1" dirty="0" smtClean="0"/>
              <a:t>	</a:t>
            </a:r>
          </a:p>
          <a:p>
            <a:endParaRPr lang="cs-CZ" sz="2400" b="1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b="1" dirty="0" smtClean="0">
                <a:solidFill>
                  <a:srgbClr val="00B050"/>
                </a:solidFill>
              </a:rPr>
              <a:t>Písemná </a:t>
            </a:r>
            <a:r>
              <a:rPr lang="cs-CZ" sz="2400" b="1" dirty="0">
                <a:solidFill>
                  <a:srgbClr val="00B050"/>
                </a:solidFill>
              </a:rPr>
              <a:t>část, včetně úpravy, stylu, gramatiky </a:t>
            </a:r>
            <a:endParaRPr lang="cs-CZ" sz="2400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cs-CZ" sz="2400" b="1" dirty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endParaRPr lang="cs-CZ" sz="2400" b="1" dirty="0" smtClean="0">
              <a:solidFill>
                <a:srgbClr val="00B050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b="1" dirty="0" smtClean="0">
                <a:solidFill>
                  <a:srgbClr val="00B050"/>
                </a:solidFill>
              </a:rPr>
              <a:t>Pozn.: </a:t>
            </a:r>
            <a:r>
              <a:rPr lang="cs-CZ" sz="2400" b="1" dirty="0" smtClean="0">
                <a:solidFill>
                  <a:srgbClr val="00B050"/>
                </a:solidFill>
              </a:rPr>
              <a:t>Hodnoceno </a:t>
            </a:r>
            <a:r>
              <a:rPr lang="cs-CZ" sz="2400" b="1" dirty="0" smtClean="0">
                <a:solidFill>
                  <a:srgbClr val="00B050"/>
                </a:solidFill>
              </a:rPr>
              <a:t>školními </a:t>
            </a:r>
            <a:r>
              <a:rPr lang="cs-CZ" sz="2400" b="1" dirty="0" smtClean="0">
                <a:solidFill>
                  <a:srgbClr val="00B050"/>
                </a:solidFill>
              </a:rPr>
              <a:t>známkami (průměr přes jednotlivé obory).</a:t>
            </a:r>
            <a:endParaRPr lang="cs-CZ" sz="2400" b="1" dirty="0" smtClean="0">
              <a:solidFill>
                <a:srgbClr val="00B050"/>
              </a:solidFill>
            </a:endParaRPr>
          </a:p>
          <a:p>
            <a:r>
              <a:rPr lang="cs-CZ" sz="2400" b="1" dirty="0" smtClean="0"/>
              <a:t>	</a:t>
            </a:r>
          </a:p>
          <a:p>
            <a:endParaRPr lang="cs-CZ" b="1" dirty="0" smtClean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986508"/>
              </p:ext>
            </p:extLst>
          </p:nvPr>
        </p:nvGraphicFramePr>
        <p:xfrm>
          <a:off x="611560" y="1556792"/>
          <a:ext cx="5956300" cy="723900"/>
        </p:xfrm>
        <a:graphic>
          <a:graphicData uri="http://schemas.openxmlformats.org/drawingml/2006/table">
            <a:tbl>
              <a:tblPr/>
              <a:tblGrid>
                <a:gridCol w="850900"/>
                <a:gridCol w="850900"/>
                <a:gridCol w="850900"/>
                <a:gridCol w="850900"/>
                <a:gridCol w="850900"/>
                <a:gridCol w="850900"/>
                <a:gridCol w="850900"/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40122"/>
              </p:ext>
            </p:extLst>
          </p:nvPr>
        </p:nvGraphicFramePr>
        <p:xfrm>
          <a:off x="611560" y="2780928"/>
          <a:ext cx="5956300" cy="723900"/>
        </p:xfrm>
        <a:graphic>
          <a:graphicData uri="http://schemas.openxmlformats.org/drawingml/2006/table">
            <a:tbl>
              <a:tblPr/>
              <a:tblGrid>
                <a:gridCol w="850900"/>
                <a:gridCol w="850900"/>
                <a:gridCol w="850900"/>
                <a:gridCol w="850900"/>
                <a:gridCol w="850900"/>
                <a:gridCol w="850900"/>
                <a:gridCol w="850900"/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81028"/>
              </p:ext>
            </p:extLst>
          </p:nvPr>
        </p:nvGraphicFramePr>
        <p:xfrm>
          <a:off x="611560" y="4005064"/>
          <a:ext cx="5956300" cy="723900"/>
        </p:xfrm>
        <a:graphic>
          <a:graphicData uri="http://schemas.openxmlformats.org/drawingml/2006/table">
            <a:tbl>
              <a:tblPr/>
              <a:tblGrid>
                <a:gridCol w="850900"/>
                <a:gridCol w="850900"/>
                <a:gridCol w="850900"/>
                <a:gridCol w="850900"/>
                <a:gridCol w="850900"/>
                <a:gridCol w="850900"/>
                <a:gridCol w="850900"/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03103"/>
              </p:ext>
            </p:extLst>
          </p:nvPr>
        </p:nvGraphicFramePr>
        <p:xfrm>
          <a:off x="611560" y="5259385"/>
          <a:ext cx="5956300" cy="723900"/>
        </p:xfrm>
        <a:graphic>
          <a:graphicData uri="http://schemas.openxmlformats.org/drawingml/2006/table">
            <a:tbl>
              <a:tblPr/>
              <a:tblGrid>
                <a:gridCol w="850900"/>
                <a:gridCol w="850900"/>
                <a:gridCol w="850900"/>
                <a:gridCol w="850900"/>
                <a:gridCol w="850900"/>
                <a:gridCol w="850900"/>
                <a:gridCol w="850900"/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82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306</Words>
  <Application>Microsoft Office PowerPoint</Application>
  <PresentationFormat>Předvádění na obrazovce (4:3)</PresentationFormat>
  <Paragraphs>133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Jakub Fischer</cp:lastModifiedBy>
  <cp:revision>190</cp:revision>
  <dcterms:created xsi:type="dcterms:W3CDTF">2012-06-15T08:55:01Z</dcterms:created>
  <dcterms:modified xsi:type="dcterms:W3CDTF">2017-06-18T07:29:37Z</dcterms:modified>
</cp:coreProperties>
</file>